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20" r:id="rId3"/>
    <p:sldMasterId id="2147483732" r:id="rId4"/>
    <p:sldMasterId id="2147483744" r:id="rId5"/>
    <p:sldMasterId id="2147483756" r:id="rId6"/>
    <p:sldMasterId id="2147483768" r:id="rId7"/>
  </p:sldMasterIdLst>
  <p:notesMasterIdLst>
    <p:notesMasterId r:id="rId36"/>
  </p:notesMasterIdLst>
  <p:sldIdLst>
    <p:sldId id="273" r:id="rId8"/>
    <p:sldId id="275" r:id="rId9"/>
    <p:sldId id="277" r:id="rId10"/>
    <p:sldId id="287" r:id="rId11"/>
    <p:sldId id="300" r:id="rId12"/>
    <p:sldId id="305" r:id="rId13"/>
    <p:sldId id="297" r:id="rId14"/>
    <p:sldId id="298" r:id="rId15"/>
    <p:sldId id="299" r:id="rId16"/>
    <p:sldId id="276" r:id="rId17"/>
    <p:sldId id="278" r:id="rId18"/>
    <p:sldId id="279" r:id="rId19"/>
    <p:sldId id="286" r:id="rId20"/>
    <p:sldId id="280" r:id="rId21"/>
    <p:sldId id="282" r:id="rId22"/>
    <p:sldId id="301" r:id="rId23"/>
    <p:sldId id="288" r:id="rId24"/>
    <p:sldId id="289" r:id="rId25"/>
    <p:sldId id="295" r:id="rId26"/>
    <p:sldId id="303" r:id="rId27"/>
    <p:sldId id="292" r:id="rId28"/>
    <p:sldId id="294" r:id="rId29"/>
    <p:sldId id="290" r:id="rId30"/>
    <p:sldId id="293" r:id="rId31"/>
    <p:sldId id="306" r:id="rId32"/>
    <p:sldId id="302" r:id="rId33"/>
    <p:sldId id="283" r:id="rId34"/>
    <p:sldId id="30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FFE706C-AB29-40D7-ABEF-90BE8F508999}">
          <p14:sldIdLst>
            <p14:sldId id="273"/>
            <p14:sldId id="275"/>
            <p14:sldId id="277"/>
            <p14:sldId id="287"/>
            <p14:sldId id="300"/>
            <p14:sldId id="305"/>
            <p14:sldId id="297"/>
            <p14:sldId id="298"/>
            <p14:sldId id="299"/>
            <p14:sldId id="276"/>
            <p14:sldId id="278"/>
            <p14:sldId id="279"/>
            <p14:sldId id="286"/>
            <p14:sldId id="280"/>
            <p14:sldId id="282"/>
            <p14:sldId id="301"/>
            <p14:sldId id="288"/>
            <p14:sldId id="289"/>
            <p14:sldId id="295"/>
            <p14:sldId id="303"/>
            <p14:sldId id="292"/>
            <p14:sldId id="294"/>
            <p14:sldId id="290"/>
            <p14:sldId id="293"/>
            <p14:sldId id="306"/>
            <p14:sldId id="302"/>
            <p14:sldId id="28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6A6C"/>
    <a:srgbClr val="F5F5F5"/>
    <a:srgbClr val="FF0000"/>
    <a:srgbClr val="3A9092"/>
    <a:srgbClr val="B80D48"/>
    <a:srgbClr val="F29724"/>
    <a:srgbClr val="40404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 autoAdjust="0"/>
    <p:restoredTop sz="94014" autoAdjust="0"/>
  </p:normalViewPr>
  <p:slideViewPr>
    <p:cSldViewPr snapToGrid="0">
      <p:cViewPr>
        <p:scale>
          <a:sx n="110" d="100"/>
          <a:sy n="110" d="100"/>
        </p:scale>
        <p:origin x="1248" y="39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44794-C5D7-49F5-AA47-47FD8F601273}" type="datetimeFigureOut">
              <a:rPr lang="de-DE" smtClean="0"/>
              <a:t>20.03.23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CCD13-8D5B-4B2C-9372-FA0523EB5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13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Willkommen zur unser Präsentation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Initiative C2G Goes 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Neue AI Features für eine bereits bestehende Plattform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 diese auf das nächste Level zu bringen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680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Jetzt kommen wir zu einem Gebiet, das unglaublich wichtig in Data Science ist und großen IT-Konzernen Milliarden in die Taschen füllt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Allerdings geht das Thema unter </a:t>
            </a:r>
            <a:r>
              <a:rPr lang="de-DE" dirty="0">
                <a:sym typeface="Wingdings" panose="05000000000000000000" pitchFamily="2" charset="2"/>
              </a:rPr>
              <a:t> bisher gar nicht in der Uni besprochen 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20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Nun was sind Empfehlungssysteme, auch </a:t>
            </a:r>
            <a:r>
              <a:rPr lang="de-DE" dirty="0" err="1"/>
              <a:t>Recommender</a:t>
            </a:r>
            <a:r>
              <a:rPr lang="de-DE" dirty="0"/>
              <a:t> Systeme (RS) genannt?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Empfehlungssysteme: ML, am ehesten zuordnen zu </a:t>
            </a:r>
            <a:r>
              <a:rPr lang="de-DE" dirty="0" err="1"/>
              <a:t>Unsupervised</a:t>
            </a:r>
            <a:r>
              <a:rPr lang="de-DE" dirty="0"/>
              <a:t>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Empfehlungssysteme verfolgen folgende Prinzipien – kennen von Netflix und Amazon: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Kunde, die 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Kennen wir von </a:t>
            </a:r>
            <a:r>
              <a:rPr lang="de-DE" dirty="0" err="1">
                <a:sym typeface="Wingdings" panose="05000000000000000000" pitchFamily="2" charset="2"/>
              </a:rPr>
              <a:t>Netflix&amp;Amazon</a:t>
            </a:r>
            <a:r>
              <a:rPr lang="de-DE" dirty="0">
                <a:sym typeface="Wingdings" panose="05000000000000000000" pitchFamily="2" charset="2"/>
              </a:rPr>
              <a:t>: Es geht nicht darum </a:t>
            </a:r>
            <a:r>
              <a:rPr lang="de-DE" u="sng" dirty="0">
                <a:sym typeface="Wingdings" panose="05000000000000000000" pitchFamily="2" charset="2"/>
              </a:rPr>
              <a:t>das eine passendste </a:t>
            </a:r>
            <a:r>
              <a:rPr lang="de-DE" dirty="0">
                <a:sym typeface="Wingdings" panose="05000000000000000000" pitchFamily="2" charset="2"/>
              </a:rPr>
              <a:t>Item zu finden, sondern die N  hängen vom Kontext ab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Fokus Collaborative </a:t>
            </a:r>
            <a:r>
              <a:rPr lang="de-DE" dirty="0" err="1"/>
              <a:t>Filtering</a:t>
            </a:r>
            <a:r>
              <a:rPr lang="de-DE" dirty="0"/>
              <a:t>: bestimmt Ähnlichkeit der Produkte anhand des häufigen Zusammenauftretens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Content </a:t>
            </a:r>
            <a:r>
              <a:rPr lang="de-DE" dirty="0" err="1"/>
              <a:t>Based</a:t>
            </a:r>
            <a:r>
              <a:rPr lang="de-DE" dirty="0"/>
              <a:t>: nutzt Meta-Werte </a:t>
            </a:r>
            <a:r>
              <a:rPr lang="de-DE" dirty="0">
                <a:sym typeface="Wingdings" panose="05000000000000000000" pitchFamily="2" charset="2"/>
              </a:rPr>
              <a:t> bei Filmen z.B. Action, Komödie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Meta-Daten müssen hinterlegt sein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Matrix </a:t>
            </a:r>
            <a:r>
              <a:rPr lang="de-DE" dirty="0" err="1"/>
              <a:t>Factorization</a:t>
            </a:r>
            <a:r>
              <a:rPr lang="de-DE" dirty="0"/>
              <a:t>: nutzt beides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Herausforderungen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Wie bereits beschrieben: </a:t>
            </a:r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Evaluierungen schwierig  Möglichkeiten aber mit Nachteilen (Nutzersimulation, A/B-Tests)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Implizit vs. Explizit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Datentöpfe: Follower-Listen &amp; Portfolios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932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Vorteile: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Ergbnisse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besonders wichtig (hier kann man sagen, weil 75% von ähnlichen Nutzern das auch gewählt haben)</a:t>
            </a:r>
          </a:p>
          <a:p>
            <a:pPr marL="17145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Kontent</a:t>
            </a:r>
            <a:r>
              <a:rPr lang="de-DE" dirty="0">
                <a:sym typeface="Wingdings" panose="05000000000000000000" pitchFamily="2" charset="2"/>
              </a:rPr>
              <a:t>-unabhängig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26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Ziel?</a:t>
            </a:r>
          </a:p>
          <a:p>
            <a:endParaRPr lang="de-DE" dirty="0"/>
          </a:p>
          <a:p>
            <a:r>
              <a:rPr lang="de-DE" dirty="0"/>
              <a:t>Bekannt geworden durch Google</a:t>
            </a:r>
          </a:p>
          <a:p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Nutzer vorschlagen, die man Persönlich kennt (also ähnliche </a:t>
            </a:r>
            <a:r>
              <a:rPr lang="de-DE" dirty="0" err="1"/>
              <a:t>Followerlisten</a:t>
            </a:r>
            <a:r>
              <a:rPr lang="de-DE" dirty="0"/>
              <a:t> vergleichen) </a:t>
            </a:r>
            <a:r>
              <a:rPr lang="de-DE" dirty="0">
                <a:sym typeface="Wingdings" panose="05000000000000000000" pitchFamily="2" charset="2"/>
              </a:rPr>
              <a:t> Funktioniert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Es geht um allgemeine Bekanntheit wie bei Twitter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Beliebte Person</a:t>
            </a:r>
          </a:p>
          <a:p>
            <a:endParaRPr lang="de-DE" dirty="0"/>
          </a:p>
          <a:p>
            <a:r>
              <a:rPr lang="de-DE" dirty="0"/>
              <a:t>Nutzer sind Knoten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699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PageRank für Knoten i berechnet sich also aus den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Pagerankgewichten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der Knoten j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 sind dabei die Knoten die auf I 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D: Dämpfungsfaktor:  damit wird vermieden, dass Gewicht nicht zu Konten abfließt, die auf keine anderen Seiten verweisen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1/n Normierungsfaktor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Dämpfungsfaktor ist aber nur optional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Wie kann man aus den Konzepten ein Empfehlungssystem für Coin2Gether entwickeln?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738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Nutzer-Item-</a:t>
            </a:r>
            <a:r>
              <a:rPr lang="de-DE" dirty="0" err="1"/>
              <a:t>Similarity</a:t>
            </a:r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Personalized</a:t>
            </a:r>
            <a:r>
              <a:rPr lang="de-DE" dirty="0"/>
              <a:t> </a:t>
            </a:r>
            <a:r>
              <a:rPr lang="de-DE" dirty="0" err="1"/>
              <a:t>Pagerank</a:t>
            </a:r>
            <a:r>
              <a:rPr lang="de-DE" dirty="0"/>
              <a:t> hat einen Bias für bestimmte Nodes (der Bias wird über die Ähnlichkeiten der Portfolios abgebildet)</a:t>
            </a:r>
          </a:p>
          <a:p>
            <a:r>
              <a:rPr lang="de-DE" dirty="0"/>
              <a:t>Je höher der Bias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99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Konkrete Gestaltung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472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Konkrete Gestaltung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147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95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Coin</a:t>
            </a:r>
            <a:r>
              <a:rPr lang="de-DE" dirty="0"/>
              <a:t> 2 </a:t>
            </a:r>
            <a:r>
              <a:rPr lang="de-DE" dirty="0" err="1"/>
              <a:t>Gether</a:t>
            </a:r>
            <a:r>
              <a:rPr lang="de-DE" dirty="0"/>
              <a:t>?</a:t>
            </a:r>
          </a:p>
          <a:p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C2G entstanden in der Vorlesung Web-Entwicklung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ERKLÄREN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Sehr komplex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braucht persönlichen Assistenten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Probleme transferieren sich Komplexität von Kryptos auf Komplexität der Plattform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Diese Probleme versuchen wir zu lösen mit der Initiative C2G Goes 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Portfolios anlegen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2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Kurzes Info-Video was Coin2Gether ist?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https://youtu.be/vgI1jMHJQTM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86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Vorgehen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Warum nicht Rasa oder anderes Framework?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Wollten möglichst tiefgreifendes Verständnis entwickeln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Fokus auf Lerneffekt statt einfacher/schneller Umsetzung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Vorgehen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gemeinsam: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Ausarbeitung der </a:t>
            </a:r>
            <a:r>
              <a:rPr lang="de-DE" dirty="0" err="1">
                <a:sym typeface="Wingdings" panose="05000000000000000000" pitchFamily="2" charset="2"/>
              </a:rPr>
              <a:t>Intents</a:t>
            </a:r>
            <a:r>
              <a:rPr lang="de-DE" dirty="0">
                <a:sym typeface="Wingdings" panose="05000000000000000000" pitchFamily="2" charset="2"/>
              </a:rPr>
              <a:t> und Story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Erstellung der Trainings-, Testdaten inkl. Vorverarbeitung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Erarbeitung der Grundstruktur des </a:t>
            </a:r>
            <a:r>
              <a:rPr lang="de-DE" dirty="0" err="1">
                <a:sym typeface="Wingdings" panose="05000000000000000000" pitchFamily="2" charset="2"/>
              </a:rPr>
              <a:t>ChatBots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aufgeteilt: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Verbesserung/Optimierung und Verständnis der Klassifikation des Bots (Basti)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Ausbau des </a:t>
            </a:r>
            <a:r>
              <a:rPr lang="de-DE" dirty="0" err="1">
                <a:sym typeface="Wingdings" panose="05000000000000000000" pitchFamily="2" charset="2"/>
              </a:rPr>
              <a:t>Frontends</a:t>
            </a:r>
            <a:r>
              <a:rPr lang="de-DE" dirty="0">
                <a:sym typeface="Wingdings" panose="05000000000000000000" pitchFamily="2" charset="2"/>
              </a:rPr>
              <a:t> (Fabian)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Erstellung des </a:t>
            </a:r>
            <a:r>
              <a:rPr lang="de-DE" dirty="0" err="1">
                <a:sym typeface="Wingdings" panose="05000000000000000000" pitchFamily="2" charset="2"/>
              </a:rPr>
              <a:t>Backends</a:t>
            </a:r>
            <a:r>
              <a:rPr lang="de-DE" dirty="0">
                <a:sym typeface="Wingdings" panose="05000000000000000000" pitchFamily="2" charset="2"/>
              </a:rPr>
              <a:t> mit Logik für Stories (Ron)</a:t>
            </a:r>
          </a:p>
          <a:p>
            <a:pPr marL="628650" lvl="1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Trainingsdaten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Trainings- und Testdaten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Bestehen aus drei Inputs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Tag (</a:t>
            </a:r>
            <a:r>
              <a:rPr lang="de-DE" dirty="0" err="1">
                <a:sym typeface="Wingdings" panose="05000000000000000000" pitchFamily="2" charset="2"/>
              </a:rPr>
              <a:t>Intent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Patterns (Eingaben, die auf das </a:t>
            </a:r>
            <a:r>
              <a:rPr lang="de-DE" dirty="0" err="1">
                <a:sym typeface="Wingdings" panose="05000000000000000000" pitchFamily="2" charset="2"/>
              </a:rPr>
              <a:t>Intent</a:t>
            </a:r>
            <a:r>
              <a:rPr lang="de-DE" dirty="0">
                <a:sym typeface="Wingdings" panose="05000000000000000000" pitchFamily="2" charset="2"/>
              </a:rPr>
              <a:t> hindeuten; Semikolon separiert)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Response (Antworten, aus denen </a:t>
            </a:r>
            <a:r>
              <a:rPr lang="de-DE" dirty="0" err="1">
                <a:sym typeface="Wingdings" panose="05000000000000000000" pitchFamily="2" charset="2"/>
              </a:rPr>
              <a:t>gesamplet</a:t>
            </a:r>
            <a:r>
              <a:rPr lang="de-DE" dirty="0">
                <a:sym typeface="Wingdings" panose="05000000000000000000" pitchFamily="2" charset="2"/>
              </a:rPr>
              <a:t> wird; Semikolon separiert)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Verschiedene Arten von </a:t>
            </a:r>
            <a:r>
              <a:rPr lang="de-DE" dirty="0" err="1">
                <a:sym typeface="Wingdings" panose="05000000000000000000" pitchFamily="2" charset="2"/>
              </a:rPr>
              <a:t>Intents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Einfache Response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Action (z.B. Navigierung, führt eine Aktion aus ohne eine Rückmeldung zu geben) # anders definiert als in Rasa  bei uns auf Frontend bezogen (bei Rasa was passiert, wenn </a:t>
            </a:r>
            <a:r>
              <a:rPr lang="de-DE" dirty="0" err="1">
                <a:sym typeface="Wingdings" panose="05000000000000000000" pitchFamily="2" charset="2"/>
              </a:rPr>
              <a:t>Intent</a:t>
            </a:r>
            <a:r>
              <a:rPr lang="de-DE" dirty="0">
                <a:sym typeface="Wingdings" panose="05000000000000000000" pitchFamily="2" charset="2"/>
              </a:rPr>
              <a:t> erkannt)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Stories (z.B. Erstellung eines Posts, bestimmte Abfolge von Fragen, die der Nutzer beantworten muss)</a:t>
            </a:r>
          </a:p>
          <a:p>
            <a:pPr marL="1085850" lvl="2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Fallback</a:t>
            </a:r>
            <a:r>
              <a:rPr lang="de-DE" dirty="0">
                <a:sym typeface="Wingdings" panose="05000000000000000000" pitchFamily="2" charset="2"/>
              </a:rPr>
              <a:t> (wird immer dann ausgewählt, wenn der Klassifikator sich zu unsicher ist)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Vorverarbeitung der Daten: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Templates, mit doppelten Unterstrich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Actions mit doppelten Doppelpunkt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Zwei Arten von Klassifikation:</a:t>
            </a: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Jedes </a:t>
            </a:r>
            <a:r>
              <a:rPr lang="de-DE" dirty="0" err="1">
                <a:sym typeface="Wingdings" panose="05000000000000000000" pitchFamily="2" charset="2"/>
              </a:rPr>
              <a:t>Intent</a:t>
            </a:r>
            <a:r>
              <a:rPr lang="de-DE" dirty="0">
                <a:sym typeface="Wingdings" panose="05000000000000000000" pitchFamily="2" charset="2"/>
              </a:rPr>
              <a:t> einzeln betrachtet (</a:t>
            </a:r>
            <a:r>
              <a:rPr lang="de-DE" dirty="0" err="1">
                <a:sym typeface="Wingdings" panose="05000000000000000000" pitchFamily="2" charset="2"/>
              </a:rPr>
              <a:t>find_follow</a:t>
            </a:r>
            <a:r>
              <a:rPr lang="de-DE" dirty="0">
                <a:sym typeface="Wingdings" panose="05000000000000000000" pitchFamily="2" charset="2"/>
              </a:rPr>
              <a:t> und </a:t>
            </a:r>
            <a:r>
              <a:rPr lang="de-DE" dirty="0" err="1">
                <a:sym typeface="Wingdings" panose="05000000000000000000" pitchFamily="2" charset="2"/>
              </a:rPr>
              <a:t>find_homepage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Manche </a:t>
            </a:r>
            <a:r>
              <a:rPr lang="de-DE" dirty="0" err="1">
                <a:sym typeface="Wingdings" panose="05000000000000000000" pitchFamily="2" charset="2"/>
              </a:rPr>
              <a:t>Intents</a:t>
            </a:r>
            <a:r>
              <a:rPr lang="de-DE" dirty="0">
                <a:sym typeface="Wingdings" panose="05000000000000000000" pitchFamily="2" charset="2"/>
              </a:rPr>
              <a:t> übergeordnet werden anschließend durch weiteres Modell genauer Klassifiziert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08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Fallback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89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Rasa nicht funktioniert</a:t>
            </a:r>
          </a:p>
          <a:p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Threshold: 25%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Vector (</a:t>
            </a:r>
            <a:r>
              <a:rPr lang="de-DE" dirty="0" err="1"/>
              <a:t>Accuracy</a:t>
            </a:r>
            <a:r>
              <a:rPr lang="de-DE" dirty="0"/>
              <a:t>: 43,3%)</a:t>
            </a:r>
          </a:p>
          <a:p>
            <a:pPr marL="0" indent="0">
              <a:buFontTx/>
              <a:buNone/>
            </a:pPr>
            <a:endParaRPr lang="de-DE" dirty="0"/>
          </a:p>
          <a:p>
            <a:r>
              <a:rPr lang="de-DE" dirty="0" err="1"/>
              <a:t>BoW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Overfit</a:t>
            </a:r>
            <a:r>
              <a:rPr lang="de-DE" dirty="0"/>
              <a:t> (wenige Daten, eigene Trainingsdaten)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Stacked</a:t>
            </a:r>
            <a:r>
              <a:rPr lang="de-DE" dirty="0"/>
              <a:t> und </a:t>
            </a:r>
            <a:r>
              <a:rPr lang="de-DE" dirty="0" err="1"/>
              <a:t>BoW</a:t>
            </a:r>
            <a:r>
              <a:rPr lang="de-DE" dirty="0"/>
              <a:t> verglichen anhand falsch </a:t>
            </a:r>
            <a:r>
              <a:rPr lang="de-DE" dirty="0" err="1"/>
              <a:t>predicteter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Stärken und Schwächen des Modells herausgefunden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„Create a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post</a:t>
            </a:r>
            <a:r>
              <a:rPr lang="de-DE" dirty="0">
                <a:sym typeface="Wingdings" panose="05000000000000000000" pitchFamily="2" charset="2"/>
              </a:rPr>
              <a:t>“ </a:t>
            </a:r>
            <a:r>
              <a:rPr lang="de-DE" dirty="0" err="1">
                <a:sym typeface="Wingdings" panose="05000000000000000000" pitchFamily="2" charset="2"/>
              </a:rPr>
              <a:t>vs</a:t>
            </a:r>
            <a:r>
              <a:rPr lang="de-DE" dirty="0">
                <a:sym typeface="Wingdings" panose="05000000000000000000" pitchFamily="2" charset="2"/>
              </a:rPr>
              <a:t> „Create a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</a:t>
            </a:r>
            <a:r>
              <a:rPr lang="de-DE" dirty="0">
                <a:sym typeface="Wingdings" panose="05000000000000000000" pitchFamily="2" charset="2"/>
              </a:rPr>
              <a:t>“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Einmal </a:t>
            </a:r>
            <a:r>
              <a:rPr lang="de-DE" dirty="0" err="1">
                <a:sym typeface="Wingdings" panose="05000000000000000000" pitchFamily="2" charset="2"/>
              </a:rPr>
              <a:t>Sklearn</a:t>
            </a:r>
            <a:r>
              <a:rPr lang="de-DE" dirty="0">
                <a:sym typeface="Wingdings" panose="05000000000000000000" pitchFamily="2" charset="2"/>
              </a:rPr>
              <a:t>: 93%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Einmal </a:t>
            </a:r>
            <a:r>
              <a:rPr lang="de-DE" dirty="0" err="1">
                <a:sym typeface="Wingdings" panose="05000000000000000000" pitchFamily="2" charset="2"/>
              </a:rPr>
              <a:t>Pytorch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>
                <a:sym typeface="Wingdings" panose="05000000000000000000" pitchFamily="2" charset="2"/>
              </a:rPr>
              <a:t>66% (Integrated Gradient)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Stacked</a:t>
            </a:r>
            <a:r>
              <a:rPr lang="de-DE" dirty="0"/>
              <a:t> (</a:t>
            </a:r>
            <a:r>
              <a:rPr lang="de-DE" dirty="0" err="1"/>
              <a:t>Accuracy</a:t>
            </a:r>
            <a:r>
              <a:rPr lang="de-DE" dirty="0"/>
              <a:t>: 80%)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Inputvektor </a:t>
            </a:r>
            <a:r>
              <a:rPr lang="de-DE" dirty="0" err="1"/>
              <a:t>BoW</a:t>
            </a:r>
            <a:r>
              <a:rPr lang="de-DE" dirty="0"/>
              <a:t> + Objektvektor (</a:t>
            </a:r>
            <a:r>
              <a:rPr lang="de-DE" dirty="0">
                <a:sym typeface="Wingdings" panose="05000000000000000000" pitchFamily="2" charset="2"/>
              </a:rPr>
              <a:t> Vektor Embedding als Summe der einzelnen Wörter)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Bert zu schlecht, um weiter zu testen (</a:t>
            </a:r>
            <a:r>
              <a:rPr lang="de-DE" dirty="0" err="1"/>
              <a:t>Accuracy</a:t>
            </a:r>
            <a:r>
              <a:rPr lang="de-DE" dirty="0"/>
              <a:t>: 30%)</a:t>
            </a:r>
          </a:p>
          <a:p>
            <a:pPr marL="171450" indent="-171450">
              <a:buFontTx/>
              <a:buChar char="-"/>
            </a:pPr>
            <a:r>
              <a:rPr lang="de-DE" dirty="0"/>
              <a:t>100 Epochen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Letzte Schicht überarbeitet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Transfer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39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Rasa nicht funktioniert</a:t>
            </a:r>
          </a:p>
          <a:p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Threshold: 25%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Vector (</a:t>
            </a:r>
            <a:r>
              <a:rPr lang="de-DE" dirty="0" err="1"/>
              <a:t>Accuracy</a:t>
            </a:r>
            <a:r>
              <a:rPr lang="de-DE" dirty="0"/>
              <a:t>: 43,3%)</a:t>
            </a:r>
          </a:p>
          <a:p>
            <a:pPr marL="0" indent="0">
              <a:buFontTx/>
              <a:buNone/>
            </a:pPr>
            <a:endParaRPr lang="de-DE" dirty="0"/>
          </a:p>
          <a:p>
            <a:r>
              <a:rPr lang="de-DE" dirty="0" err="1"/>
              <a:t>BoW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Overfit</a:t>
            </a:r>
            <a:r>
              <a:rPr lang="de-DE" dirty="0"/>
              <a:t> (wenige Daten, eigene Trainingsdaten)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Stacked</a:t>
            </a:r>
            <a:r>
              <a:rPr lang="de-DE" dirty="0"/>
              <a:t> und </a:t>
            </a:r>
            <a:r>
              <a:rPr lang="de-DE" dirty="0" err="1"/>
              <a:t>BoW</a:t>
            </a:r>
            <a:r>
              <a:rPr lang="de-DE" dirty="0"/>
              <a:t> verglichen anhand falsch </a:t>
            </a:r>
            <a:r>
              <a:rPr lang="de-DE" dirty="0" err="1"/>
              <a:t>predicteter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Stärken und Schwächen des Modells herausgefunden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„Create a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post</a:t>
            </a:r>
            <a:r>
              <a:rPr lang="de-DE" dirty="0">
                <a:sym typeface="Wingdings" panose="05000000000000000000" pitchFamily="2" charset="2"/>
              </a:rPr>
              <a:t>“ </a:t>
            </a:r>
            <a:r>
              <a:rPr lang="de-DE" dirty="0" err="1">
                <a:sym typeface="Wingdings" panose="05000000000000000000" pitchFamily="2" charset="2"/>
              </a:rPr>
              <a:t>vs</a:t>
            </a:r>
            <a:r>
              <a:rPr lang="de-DE" dirty="0">
                <a:sym typeface="Wingdings" panose="05000000000000000000" pitchFamily="2" charset="2"/>
              </a:rPr>
              <a:t> „Create a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</a:t>
            </a:r>
            <a:r>
              <a:rPr lang="de-DE" dirty="0">
                <a:sym typeface="Wingdings" panose="05000000000000000000" pitchFamily="2" charset="2"/>
              </a:rPr>
              <a:t>“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Einmal </a:t>
            </a:r>
            <a:r>
              <a:rPr lang="de-DE" dirty="0" err="1">
                <a:sym typeface="Wingdings" panose="05000000000000000000" pitchFamily="2" charset="2"/>
              </a:rPr>
              <a:t>Sklearn</a:t>
            </a:r>
            <a:r>
              <a:rPr lang="de-DE" dirty="0">
                <a:sym typeface="Wingdings" panose="05000000000000000000" pitchFamily="2" charset="2"/>
              </a:rPr>
              <a:t>: 93%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Einmal </a:t>
            </a:r>
            <a:r>
              <a:rPr lang="de-DE" dirty="0" err="1">
                <a:sym typeface="Wingdings" panose="05000000000000000000" pitchFamily="2" charset="2"/>
              </a:rPr>
              <a:t>Pytorch</a:t>
            </a:r>
            <a:r>
              <a:rPr lang="de-DE" dirty="0">
                <a:sym typeface="Wingdings" panose="05000000000000000000" pitchFamily="2" charset="2"/>
              </a:rPr>
              <a:t>: 66% (Integrated Gradient)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Stacked</a:t>
            </a:r>
            <a:r>
              <a:rPr lang="de-DE" dirty="0"/>
              <a:t> (</a:t>
            </a:r>
            <a:r>
              <a:rPr lang="de-DE" dirty="0" err="1"/>
              <a:t>Accuracy</a:t>
            </a:r>
            <a:r>
              <a:rPr lang="de-DE" dirty="0"/>
              <a:t>: 80%)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Inputvektor </a:t>
            </a:r>
            <a:r>
              <a:rPr lang="de-DE" dirty="0" err="1"/>
              <a:t>BoW</a:t>
            </a:r>
            <a:r>
              <a:rPr lang="de-DE" dirty="0"/>
              <a:t> + Objektvektor (</a:t>
            </a:r>
            <a:r>
              <a:rPr lang="de-DE" dirty="0">
                <a:sym typeface="Wingdings" panose="05000000000000000000" pitchFamily="2" charset="2"/>
              </a:rPr>
              <a:t> Vektor Embedding als Summe der einzelnen Wörter)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Bert zu schlecht, um weiter zu testen (</a:t>
            </a:r>
            <a:r>
              <a:rPr lang="de-DE" dirty="0" err="1"/>
              <a:t>Accuracy</a:t>
            </a:r>
            <a:r>
              <a:rPr lang="de-DE" dirty="0"/>
              <a:t>: 30%)</a:t>
            </a:r>
          </a:p>
          <a:p>
            <a:pPr marL="171450" indent="-171450">
              <a:buFontTx/>
              <a:buChar char="-"/>
            </a:pPr>
            <a:r>
              <a:rPr lang="de-DE" dirty="0"/>
              <a:t>100 Epochen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Letzte Schicht überarbeitet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Transfer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71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Stories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Steps</a:t>
            </a:r>
            <a:endParaRPr lang="de-DE" dirty="0">
              <a:sym typeface="Wingdings" panose="05000000000000000000" pitchFamily="2" charset="2"/>
            </a:endParaRPr>
          </a:p>
          <a:p>
            <a:pPr marL="1085850" lvl="2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QuestionStep</a:t>
            </a:r>
            <a:endParaRPr lang="de-DE" dirty="0">
              <a:sym typeface="Wingdings" panose="05000000000000000000" pitchFamily="2" charset="2"/>
            </a:endParaRP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Enthält Frage</a:t>
            </a: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Enthält Name des Attributs für die Antwort</a:t>
            </a:r>
          </a:p>
          <a:p>
            <a:pPr marL="1085850" lvl="2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CheckStep</a:t>
            </a:r>
            <a:endParaRPr lang="de-DE" dirty="0">
              <a:sym typeface="Wingdings" panose="05000000000000000000" pitchFamily="2" charset="2"/>
            </a:endParaRP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Enthält Funktion, die alle Attribute der </a:t>
            </a:r>
            <a:r>
              <a:rPr lang="de-DE" dirty="0" err="1">
                <a:sym typeface="Wingdings" panose="05000000000000000000" pitchFamily="2" charset="2"/>
              </a:rPr>
              <a:t>QuestionSteps</a:t>
            </a:r>
            <a:r>
              <a:rPr lang="de-DE" dirty="0">
                <a:sym typeface="Wingdings" panose="05000000000000000000" pitchFamily="2" charset="2"/>
              </a:rPr>
              <a:t> übergeben bekommt</a:t>
            </a:r>
          </a:p>
          <a:p>
            <a:pPr marL="1085850" lvl="2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FinalStep</a:t>
            </a:r>
            <a:endParaRPr lang="de-DE" dirty="0">
              <a:sym typeface="Wingdings" panose="05000000000000000000" pitchFamily="2" charset="2"/>
            </a:endParaRP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Enthält Antworten für erfolgreiches und nicht erfolgreiches Abschließen der On Final Funktion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On Final Funktion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Funktion, die alle Attribute der </a:t>
            </a:r>
            <a:r>
              <a:rPr lang="de-DE" dirty="0" err="1">
                <a:sym typeface="Wingdings" panose="05000000000000000000" pitchFamily="2" charset="2"/>
              </a:rPr>
              <a:t>QuestionSteps</a:t>
            </a:r>
            <a:r>
              <a:rPr lang="de-DE" dirty="0">
                <a:sym typeface="Wingdings" panose="05000000000000000000" pitchFamily="2" charset="2"/>
              </a:rPr>
              <a:t> und den Token erhält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Führt bestimmte Logik aus (z.B. erstellen des Posts)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Gibt Boolean zurück, um (nicht) erfolgreiches Abschließen zu signalisieren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Token</a:t>
            </a:r>
          </a:p>
          <a:p>
            <a:pPr marL="1085850" lvl="2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Jwt</a:t>
            </a:r>
            <a:r>
              <a:rPr lang="de-DE" dirty="0">
                <a:sym typeface="Wingdings" panose="05000000000000000000" pitchFamily="2" charset="2"/>
              </a:rPr>
              <a:t> des Users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Sessions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Vorteile von </a:t>
            </a:r>
            <a:r>
              <a:rPr lang="de-DE" dirty="0" err="1">
                <a:sym typeface="Wingdings" panose="05000000000000000000" pitchFamily="2" charset="2"/>
              </a:rPr>
              <a:t>ChatBots</a:t>
            </a:r>
            <a:r>
              <a:rPr lang="de-DE" dirty="0">
                <a:sym typeface="Wingdings" panose="05000000000000000000" pitchFamily="2" charset="2"/>
              </a:rPr>
              <a:t> im Frontend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Kein Handling von Sessions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Berechnung auf Client ausgelagert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Funktioniert auch ohne Internet Connection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Vorteile von </a:t>
            </a:r>
            <a:r>
              <a:rPr lang="de-DE" dirty="0" err="1">
                <a:sym typeface="Wingdings" panose="05000000000000000000" pitchFamily="2" charset="2"/>
              </a:rPr>
              <a:t>ChatBots</a:t>
            </a:r>
            <a:r>
              <a:rPr lang="de-DE" dirty="0">
                <a:sym typeface="Wingdings" panose="05000000000000000000" pitchFamily="2" charset="2"/>
              </a:rPr>
              <a:t> im Backend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Sinnvollere Einbindung in bestehende Umgebung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Einfacherer Austausch des </a:t>
            </a:r>
            <a:r>
              <a:rPr lang="de-DE" dirty="0" err="1">
                <a:sym typeface="Wingdings" panose="05000000000000000000" pitchFamily="2" charset="2"/>
              </a:rPr>
              <a:t>Frontends</a:t>
            </a:r>
            <a:r>
              <a:rPr lang="de-DE" dirty="0">
                <a:sym typeface="Wingdings" panose="05000000000000000000" pitchFamily="2" charset="2"/>
              </a:rPr>
              <a:t>/Verfügbar für andere Services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Businesslogik und „Betriebsgeheimnis“ bleibt geschützt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Besser Erweiterbar für neue Funktionen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uns Vorteile des </a:t>
            </a:r>
            <a:r>
              <a:rPr lang="de-DE" dirty="0" err="1">
                <a:sym typeface="Wingdings" panose="05000000000000000000" pitchFamily="2" charset="2"/>
              </a:rPr>
              <a:t>Backends</a:t>
            </a:r>
            <a:r>
              <a:rPr lang="de-DE" dirty="0">
                <a:sym typeface="Wingdings" panose="05000000000000000000" pitchFamily="2" charset="2"/>
              </a:rPr>
              <a:t> überwogen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Stories sind bei uns nur für eingeloggte User sinnvoll (Post erstellen ohne Konto nicht möglich)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User erhält </a:t>
            </a:r>
            <a:r>
              <a:rPr lang="de-DE" dirty="0" err="1">
                <a:sym typeface="Wingdings" panose="05000000000000000000" pitchFamily="2" charset="2"/>
              </a:rPr>
              <a:t>sessionID</a:t>
            </a:r>
            <a:endParaRPr lang="de-DE" dirty="0">
              <a:sym typeface="Wingdings" panose="05000000000000000000" pitchFamily="2" charset="2"/>
            </a:endParaRP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ID wird in </a:t>
            </a:r>
            <a:r>
              <a:rPr lang="de-DE" dirty="0" err="1">
                <a:sym typeface="Wingdings" panose="05000000000000000000" pitchFamily="2" charset="2"/>
              </a:rPr>
              <a:t>dictionary</a:t>
            </a:r>
            <a:r>
              <a:rPr lang="de-DE" dirty="0">
                <a:sym typeface="Wingdings" panose="05000000000000000000" pitchFamily="2" charset="2"/>
              </a:rPr>
              <a:t> mit zugehöriger Story gespeichert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ID wird mitgesendet und gecheckt, ob </a:t>
            </a:r>
            <a:r>
              <a:rPr lang="de-DE" dirty="0" err="1">
                <a:sym typeface="Wingdings" panose="05000000000000000000" pitchFamily="2" charset="2"/>
              </a:rPr>
              <a:t>story</a:t>
            </a:r>
            <a:r>
              <a:rPr lang="de-DE" dirty="0">
                <a:sym typeface="Wingdings" panose="05000000000000000000" pitchFamily="2" charset="2"/>
              </a:rPr>
              <a:t> bereits existiert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Wird ID im FE gelöscht, geht Story-Stand verloren und User kann Anfragen ohne Bezug zur Story stellen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824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Ausblick:</a:t>
            </a:r>
          </a:p>
          <a:p>
            <a:pPr marL="171450" indent="-171450">
              <a:buFontTx/>
              <a:buChar char="-"/>
            </a:pPr>
            <a:r>
              <a:rPr lang="de-DE" dirty="0"/>
              <a:t>Nächster Schritt wäre die Sammlung von Daten (Anfragen und Tags) in einer Datenbank um Mit Hilfe dieser Daten den Chatbot weiter trainieren zu können</a:t>
            </a:r>
          </a:p>
          <a:p>
            <a:pPr marL="0" indent="0">
              <a:buFontTx/>
              <a:buNone/>
            </a:pPr>
            <a:r>
              <a:rPr lang="de-DE" dirty="0"/>
              <a:t>	(Aktuell werden die Daten lediglich in einer Text-Datei geloggt)</a:t>
            </a:r>
          </a:p>
          <a:p>
            <a:pPr marL="171450" indent="-171450">
              <a:buFontTx/>
              <a:buChar char="-"/>
            </a:pPr>
            <a:r>
              <a:rPr lang="de-DE" dirty="0"/>
              <a:t>Generell und aus diesen Entwicklungen heraus soll zudem der Kontext innerhalb von Stories (wie dem Anlegen von Post-Beiträgen) erkannt werden</a:t>
            </a:r>
          </a:p>
          <a:p>
            <a:pPr marL="0" indent="0">
              <a:buFontTx/>
              <a:buNone/>
            </a:pPr>
            <a:r>
              <a:rPr lang="de-DE" dirty="0"/>
              <a:t>	(Aktuell starre Reihenfolge in Antworten; Beispiel zuerst Titel und dann Text; Aktuell Problem, wenn bei der ersten Antwort direkt Titel und Text übergeben werden…</a:t>
            </a:r>
          </a:p>
          <a:p>
            <a:pPr marL="0" indent="0">
              <a:buFontTx/>
              <a:buNone/>
            </a:pPr>
            <a:r>
              <a:rPr lang="de-DE" dirty="0"/>
              <a:t>	… wird dann nur als Titel erkannt)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77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490146E-5022-44B2-9AF3-535F26F27B5A}"/>
              </a:ext>
            </a:extLst>
          </p:cNvPr>
          <p:cNvSpPr/>
          <p:nvPr userDrawn="1"/>
        </p:nvSpPr>
        <p:spPr>
          <a:xfrm>
            <a:off x="1169349" y="3509962"/>
            <a:ext cx="9853301" cy="54000"/>
          </a:xfrm>
          <a:prstGeom prst="rect">
            <a:avLst/>
          </a:prstGeom>
          <a:solidFill>
            <a:srgbClr val="2B6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05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40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053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711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789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39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396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921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873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577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32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720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190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502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691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617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998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7806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134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0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9654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29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966C3A0-FFAD-4281-A21F-C095E37127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4622726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525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4447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6946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0552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307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9643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9694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399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2422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94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80804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714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006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768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7304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7719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9949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2832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0353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0958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7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93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8840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8332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39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829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6872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668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6089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19660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7213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7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780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6149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1918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9403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22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0417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2941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977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4472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0148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76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9071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4277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5056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9174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51273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3906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7759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337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5731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76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124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927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184BE30-76EF-4CD8-B8BC-C7724EE5303F}"/>
              </a:ext>
            </a:extLst>
          </p:cNvPr>
          <p:cNvSpPr/>
          <p:nvPr userDrawn="1"/>
        </p:nvSpPr>
        <p:spPr>
          <a:xfrm>
            <a:off x="0" y="6228000"/>
            <a:ext cx="12192000" cy="630000"/>
          </a:xfrm>
          <a:prstGeom prst="rect">
            <a:avLst/>
          </a:prstGeom>
          <a:solidFill>
            <a:srgbClr val="2B6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Ron Holzapfel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51A0D0-C8E9-4ECC-B6FF-316EFC2B47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9AB4C67-7D87-425B-83A1-D31B004027E9}"/>
              </a:ext>
            </a:extLst>
          </p:cNvPr>
          <p:cNvSpPr/>
          <p:nvPr userDrawn="1"/>
        </p:nvSpPr>
        <p:spPr>
          <a:xfrm>
            <a:off x="0" y="6176962"/>
            <a:ext cx="12192000" cy="54000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88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780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295F30-0502-4ADB-AB73-76D6D7BCEE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30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295F30-0502-4ADB-AB73-76D6D7BCEE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88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295F30-0502-4ADB-AB73-76D6D7BCEE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10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295F30-0502-4ADB-AB73-76D6D7BCEE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89AA877-FBE5-4575-AB01-21C817467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55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08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hyperlink" Target="https://en.wikipedia.org/wiki/Collaborative_filtering#/media/File:Collaborative_filtering.gi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dl.acm.org/doi/10.1145/2488388.2488433" TargetMode="External"/><Relationship Id="rId10" Type="http://schemas.openxmlformats.org/officeDocument/2006/relationships/image" Target="../media/image45.svg"/><Relationship Id="rId4" Type="http://schemas.openxmlformats.org/officeDocument/2006/relationships/hyperlink" Target="http://ilpubs.stanford.edu:8090/422/1/1999-66.pdf" TargetMode="Externa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D7172-E3C8-486F-899C-8C11BFE1D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C2G Goes 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97A499-052D-4105-9048-B74DEBD49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6328"/>
            <a:ext cx="9144000" cy="39846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Projekt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D24B85-1924-438C-8095-28E89D357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321" y="57150"/>
            <a:ext cx="2020529" cy="1030288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94C1D5C-690E-4DA8-BDB8-641A018C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br>
              <a:rPr lang="de-DE" dirty="0"/>
            </a:br>
            <a:r>
              <a:rPr lang="de-DE" dirty="0"/>
              <a:t>Bastian Berle - Fabian </a:t>
            </a:r>
            <a:r>
              <a:rPr lang="de-DE" dirty="0" err="1"/>
              <a:t>Heidger</a:t>
            </a:r>
            <a:r>
              <a:rPr lang="de-DE" dirty="0"/>
              <a:t> - Ron Holzapfel</a:t>
            </a:r>
            <a:br>
              <a:rPr lang="de-DE" dirty="0"/>
            </a:b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05B27C9-DCBE-4FE5-BCD3-73A343FD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46C988-C3CB-FED7-1397-3A223771DDB0}"/>
              </a:ext>
            </a:extLst>
          </p:cNvPr>
          <p:cNvSpPr/>
          <p:nvPr/>
        </p:nvSpPr>
        <p:spPr>
          <a:xfrm>
            <a:off x="4448014" y="3589833"/>
            <a:ext cx="3837122" cy="1152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6F1D0D1-6819-F635-C8EF-C59F79C11B9D}"/>
              </a:ext>
            </a:extLst>
          </p:cNvPr>
          <p:cNvSpPr/>
          <p:nvPr/>
        </p:nvSpPr>
        <p:spPr>
          <a:xfrm>
            <a:off x="8354878" y="0"/>
            <a:ext cx="3837122" cy="1152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827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E431D-279F-4DE6-B971-B64248E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D8AFF3-F3CC-461B-9C49-30275D56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10</a:t>
            </a:fld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7E7B7D2-2D42-429F-90C7-F0C1BF7DE103}"/>
              </a:ext>
            </a:extLst>
          </p:cNvPr>
          <p:cNvGrpSpPr/>
          <p:nvPr/>
        </p:nvGrpSpPr>
        <p:grpSpPr>
          <a:xfrm>
            <a:off x="1031429" y="1299578"/>
            <a:ext cx="9959403" cy="2239698"/>
            <a:chOff x="838200" y="1607182"/>
            <a:chExt cx="9959403" cy="2239698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52C9ABDC-F2A7-4869-8D93-DF5E273CB60A}"/>
                </a:ext>
              </a:extLst>
            </p:cNvPr>
            <p:cNvGrpSpPr/>
            <p:nvPr/>
          </p:nvGrpSpPr>
          <p:grpSpPr>
            <a:xfrm>
              <a:off x="838200" y="2277031"/>
              <a:ext cx="9959403" cy="1569849"/>
              <a:chOff x="838200" y="1474235"/>
              <a:chExt cx="9959403" cy="1569849"/>
            </a:xfrm>
          </p:grpSpPr>
          <p:sp>
            <p:nvSpPr>
              <p:cNvPr id="8" name="Pfeil: Chevron 7">
                <a:extLst>
                  <a:ext uri="{FF2B5EF4-FFF2-40B4-BE49-F238E27FC236}">
                    <a16:creationId xmlns:a16="http://schemas.microsoft.com/office/drawing/2014/main" id="{20E4E235-2D3E-48E6-BE72-32DAB479502C}"/>
                  </a:ext>
                </a:extLst>
              </p:cNvPr>
              <p:cNvSpPr/>
              <p:nvPr/>
            </p:nvSpPr>
            <p:spPr>
              <a:xfrm>
                <a:off x="2345895" y="1474235"/>
                <a:ext cx="2520000" cy="900000"/>
              </a:xfrm>
              <a:prstGeom prst="chevron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Erstellung der Trainings- und Testdaten</a:t>
                </a:r>
              </a:p>
            </p:txBody>
          </p:sp>
          <p:sp>
            <p:nvSpPr>
              <p:cNvPr id="9" name="Pfeil: Chevron 8">
                <a:extLst>
                  <a:ext uri="{FF2B5EF4-FFF2-40B4-BE49-F238E27FC236}">
                    <a16:creationId xmlns:a16="http://schemas.microsoft.com/office/drawing/2014/main" id="{86F70350-7C01-4ADA-BC7C-DDEA083D58BC}"/>
                  </a:ext>
                </a:extLst>
              </p:cNvPr>
              <p:cNvSpPr/>
              <p:nvPr/>
            </p:nvSpPr>
            <p:spPr>
              <a:xfrm>
                <a:off x="4573590" y="1474235"/>
                <a:ext cx="2520000" cy="900000"/>
              </a:xfrm>
              <a:prstGeom prst="chevron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Definition der Funktions-weise</a:t>
                </a:r>
              </a:p>
            </p:txBody>
          </p:sp>
          <p:sp>
            <p:nvSpPr>
              <p:cNvPr id="10" name="Pfeil: Chevron 9">
                <a:extLst>
                  <a:ext uri="{FF2B5EF4-FFF2-40B4-BE49-F238E27FC236}">
                    <a16:creationId xmlns:a16="http://schemas.microsoft.com/office/drawing/2014/main" id="{77078D1B-AB43-4374-9675-18BF32C104BB}"/>
                  </a:ext>
                </a:extLst>
              </p:cNvPr>
              <p:cNvSpPr/>
              <p:nvPr/>
            </p:nvSpPr>
            <p:spPr>
              <a:xfrm>
                <a:off x="6801285" y="1474235"/>
                <a:ext cx="2520000" cy="900000"/>
              </a:xfrm>
              <a:prstGeom prst="chevron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Grundstruktur des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ChatBots</a:t>
                </a:r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Pfeil: Chevron 10">
                <a:extLst>
                  <a:ext uri="{FF2B5EF4-FFF2-40B4-BE49-F238E27FC236}">
                    <a16:creationId xmlns:a16="http://schemas.microsoft.com/office/drawing/2014/main" id="{56D09E80-34FF-466F-9288-8F81B294BA4D}"/>
                  </a:ext>
                </a:extLst>
              </p:cNvPr>
              <p:cNvSpPr/>
              <p:nvPr/>
            </p:nvSpPr>
            <p:spPr>
              <a:xfrm>
                <a:off x="9028979" y="1474235"/>
                <a:ext cx="1768624" cy="900000"/>
              </a:xfrm>
              <a:prstGeom prst="chevron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Back-end</a:t>
                </a:r>
              </a:p>
            </p:txBody>
          </p:sp>
          <p:sp>
            <p:nvSpPr>
              <p:cNvPr id="12" name="Pfeil: Chevron 11">
                <a:extLst>
                  <a:ext uri="{FF2B5EF4-FFF2-40B4-BE49-F238E27FC236}">
                    <a16:creationId xmlns:a16="http://schemas.microsoft.com/office/drawing/2014/main" id="{08A971CE-2887-4869-A61E-7EDF80F59778}"/>
                  </a:ext>
                </a:extLst>
              </p:cNvPr>
              <p:cNvSpPr/>
              <p:nvPr/>
            </p:nvSpPr>
            <p:spPr>
              <a:xfrm>
                <a:off x="9028979" y="2518849"/>
                <a:ext cx="1768624" cy="525235"/>
              </a:xfrm>
              <a:prstGeom prst="chevron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Bot</a:t>
                </a:r>
              </a:p>
            </p:txBody>
          </p:sp>
          <p:sp>
            <p:nvSpPr>
              <p:cNvPr id="13" name="Pfeil: Fünfeck 12">
                <a:extLst>
                  <a:ext uri="{FF2B5EF4-FFF2-40B4-BE49-F238E27FC236}">
                    <a16:creationId xmlns:a16="http://schemas.microsoft.com/office/drawing/2014/main" id="{0FE95237-BC2F-499A-8304-EC018D645E9E}"/>
                  </a:ext>
                </a:extLst>
              </p:cNvPr>
              <p:cNvSpPr/>
              <p:nvPr/>
            </p:nvSpPr>
            <p:spPr>
              <a:xfrm>
                <a:off x="838200" y="1474235"/>
                <a:ext cx="1800000" cy="900000"/>
              </a:xfrm>
              <a:prstGeom prst="homePlat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Ausarbeitung der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Intents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und Story</a:t>
                </a:r>
              </a:p>
            </p:txBody>
          </p:sp>
        </p:grpSp>
        <p:sp>
          <p:nvSpPr>
            <p:cNvPr id="7" name="Pfeil: Chevron 6">
              <a:extLst>
                <a:ext uri="{FF2B5EF4-FFF2-40B4-BE49-F238E27FC236}">
                  <a16:creationId xmlns:a16="http://schemas.microsoft.com/office/drawing/2014/main" id="{20B0C7E5-2307-448B-8216-DD34DE7FCBAB}"/>
                </a:ext>
              </a:extLst>
            </p:cNvPr>
            <p:cNvSpPr/>
            <p:nvPr/>
          </p:nvSpPr>
          <p:spPr>
            <a:xfrm>
              <a:off x="9028979" y="1607182"/>
              <a:ext cx="1768624" cy="525235"/>
            </a:xfrm>
            <a:prstGeom prst="chevron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Frontend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0D6A9C6-CE6E-4FA2-BFC3-D40E178E52BE}"/>
              </a:ext>
            </a:extLst>
          </p:cNvPr>
          <p:cNvGrpSpPr/>
          <p:nvPr/>
        </p:nvGrpSpPr>
        <p:grpSpPr>
          <a:xfrm>
            <a:off x="1031429" y="3313535"/>
            <a:ext cx="7287906" cy="2779828"/>
            <a:chOff x="2452047" y="3360670"/>
            <a:chExt cx="7287906" cy="2779828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108BC6E9-62FD-4459-B0D0-173920F7B2E5}"/>
                </a:ext>
              </a:extLst>
            </p:cNvPr>
            <p:cNvGrpSpPr/>
            <p:nvPr/>
          </p:nvGrpSpPr>
          <p:grpSpPr>
            <a:xfrm>
              <a:off x="3427561" y="3869286"/>
              <a:ext cx="5290648" cy="1699030"/>
              <a:chOff x="3427561" y="3869286"/>
              <a:chExt cx="5290648" cy="169903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54C1A03E-E89D-4771-AC36-7151E860DC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4532" y="3869286"/>
                <a:ext cx="0" cy="881298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7951C050-A263-42AE-A290-9311C5A1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7561" y="4724771"/>
                <a:ext cx="5290648" cy="0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0F3F607-B634-4798-A7FD-1FA6BA16B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3702" y="4687018"/>
                <a:ext cx="0" cy="881298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CFB14736-64F7-41B6-8BCB-4075C8A7A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1047" y="4687018"/>
                <a:ext cx="0" cy="881298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4A9D30F6-2901-45DE-8F73-E96371554A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4531" y="4687018"/>
                <a:ext cx="0" cy="881298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4F56C095-1C17-4C81-9E8F-4FBA07D93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08075" y="4687018"/>
                <a:ext cx="0" cy="881298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485C612-DD1D-4DED-BB80-566AAC675DF5}"/>
                </a:ext>
              </a:extLst>
            </p:cNvPr>
            <p:cNvCxnSpPr>
              <a:cxnSpLocks/>
            </p:cNvCxnSpPr>
            <p:nvPr/>
          </p:nvCxnSpPr>
          <p:spPr>
            <a:xfrm>
              <a:off x="3936832" y="3886095"/>
              <a:ext cx="4168140" cy="0"/>
            </a:xfrm>
            <a:prstGeom prst="line">
              <a:avLst/>
            </a:prstGeom>
            <a:solidFill>
              <a:srgbClr val="3A9092"/>
            </a:solidFill>
            <a:ln w="76200">
              <a:solidFill>
                <a:srgbClr val="2B6A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656AB9E3-107D-44F4-867A-3A35D81F0894}"/>
                </a:ext>
              </a:extLst>
            </p:cNvPr>
            <p:cNvSpPr/>
            <p:nvPr/>
          </p:nvSpPr>
          <p:spPr>
            <a:xfrm>
              <a:off x="3427561" y="3526095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Intent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B1DEBF1-3144-4E53-84EA-76962CFA22F9}"/>
                </a:ext>
              </a:extLst>
            </p:cNvPr>
            <p:cNvSpPr/>
            <p:nvPr/>
          </p:nvSpPr>
          <p:spPr>
            <a:xfrm>
              <a:off x="5191047" y="3526095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Patterns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AAB14DB-4E30-4B52-A2F8-F839DCB8F54A}"/>
                </a:ext>
              </a:extLst>
            </p:cNvPr>
            <p:cNvSpPr/>
            <p:nvPr/>
          </p:nvSpPr>
          <p:spPr>
            <a:xfrm>
              <a:off x="6954532" y="3526095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Responses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E15BAE7E-F3A8-410E-B204-25393733DADF}"/>
                </a:ext>
              </a:extLst>
            </p:cNvPr>
            <p:cNvSpPr/>
            <p:nvPr/>
          </p:nvSpPr>
          <p:spPr>
            <a:xfrm>
              <a:off x="2707562" y="5255072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einfach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6C5C179-7E06-41AC-B787-32B1E3B5775B}"/>
                </a:ext>
              </a:extLst>
            </p:cNvPr>
            <p:cNvSpPr/>
            <p:nvPr/>
          </p:nvSpPr>
          <p:spPr>
            <a:xfrm>
              <a:off x="6234531" y="5255070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Stories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8F25E0F-0827-43FE-875F-501AAB4850FC}"/>
                </a:ext>
              </a:extLst>
            </p:cNvPr>
            <p:cNvSpPr/>
            <p:nvPr/>
          </p:nvSpPr>
          <p:spPr>
            <a:xfrm>
              <a:off x="7988075" y="5255070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Fallback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79757F37-C7A2-4304-A828-0D2D676FEFF1}"/>
                </a:ext>
              </a:extLst>
            </p:cNvPr>
            <p:cNvSpPr/>
            <p:nvPr/>
          </p:nvSpPr>
          <p:spPr>
            <a:xfrm>
              <a:off x="4471047" y="5255070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Actions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CDBA18E5-6616-42CD-865D-3CD648F64A6C}"/>
                </a:ext>
              </a:extLst>
            </p:cNvPr>
            <p:cNvSpPr/>
            <p:nvPr/>
          </p:nvSpPr>
          <p:spPr>
            <a:xfrm>
              <a:off x="2452047" y="3360670"/>
              <a:ext cx="7287906" cy="277982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3644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8104C-566A-4B8B-BC02-9D2B5C83F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Aufbau des Chatbots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6B227E-6148-4704-9E8F-23B9DE20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11</a:t>
            </a:fld>
            <a:endParaRPr lang="de-DE"/>
          </a:p>
        </p:txBody>
      </p:sp>
      <p:grpSp>
        <p:nvGrpSpPr>
          <p:cNvPr id="5" name="Group 2063">
            <a:extLst>
              <a:ext uri="{FF2B5EF4-FFF2-40B4-BE49-F238E27FC236}">
                <a16:creationId xmlns:a16="http://schemas.microsoft.com/office/drawing/2014/main" id="{E06FEC05-845C-48D4-A721-D8122F92B7B3}"/>
              </a:ext>
            </a:extLst>
          </p:cNvPr>
          <p:cNvGrpSpPr/>
          <p:nvPr/>
        </p:nvGrpSpPr>
        <p:grpSpPr>
          <a:xfrm>
            <a:off x="1974083" y="1988980"/>
            <a:ext cx="8243833" cy="3444875"/>
            <a:chOff x="203759" y="1621499"/>
            <a:chExt cx="8243833" cy="3444875"/>
          </a:xfrm>
        </p:grpSpPr>
        <p:sp>
          <p:nvSpPr>
            <p:cNvPr id="6" name="Arrow: Right 23">
              <a:extLst>
                <a:ext uri="{FF2B5EF4-FFF2-40B4-BE49-F238E27FC236}">
                  <a16:creationId xmlns:a16="http://schemas.microsoft.com/office/drawing/2014/main" id="{C9A489A9-1B7E-45FC-8CBA-545846716AE0}"/>
                </a:ext>
              </a:extLst>
            </p:cNvPr>
            <p:cNvSpPr/>
            <p:nvPr/>
          </p:nvSpPr>
          <p:spPr>
            <a:xfrm>
              <a:off x="1960206" y="3184609"/>
              <a:ext cx="372242" cy="3186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Arrow: Right 37">
              <a:extLst>
                <a:ext uri="{FF2B5EF4-FFF2-40B4-BE49-F238E27FC236}">
                  <a16:creationId xmlns:a16="http://schemas.microsoft.com/office/drawing/2014/main" id="{1C59DECF-37EB-4DBF-BB0A-62B4B8E0D213}"/>
                </a:ext>
              </a:extLst>
            </p:cNvPr>
            <p:cNvSpPr/>
            <p:nvPr/>
          </p:nvSpPr>
          <p:spPr>
            <a:xfrm>
              <a:off x="4139554" y="3184609"/>
              <a:ext cx="372242" cy="3186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Right 38">
              <a:extLst>
                <a:ext uri="{FF2B5EF4-FFF2-40B4-BE49-F238E27FC236}">
                  <a16:creationId xmlns:a16="http://schemas.microsoft.com/office/drawing/2014/main" id="{F733FBF7-4A87-4167-839C-CA56123DF5E8}"/>
                </a:ext>
              </a:extLst>
            </p:cNvPr>
            <p:cNvSpPr/>
            <p:nvPr/>
          </p:nvSpPr>
          <p:spPr>
            <a:xfrm>
              <a:off x="6318902" y="3184609"/>
              <a:ext cx="372242" cy="3186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058">
              <a:extLst>
                <a:ext uri="{FF2B5EF4-FFF2-40B4-BE49-F238E27FC236}">
                  <a16:creationId xmlns:a16="http://schemas.microsoft.com/office/drawing/2014/main" id="{895CFA30-53AD-448C-A58D-2F81463C8C04}"/>
                </a:ext>
              </a:extLst>
            </p:cNvPr>
            <p:cNvGrpSpPr/>
            <p:nvPr/>
          </p:nvGrpSpPr>
          <p:grpSpPr>
            <a:xfrm>
              <a:off x="203759" y="1621499"/>
              <a:ext cx="1705788" cy="3444875"/>
              <a:chOff x="711308" y="1855701"/>
              <a:chExt cx="1705788" cy="3444875"/>
            </a:xfrm>
          </p:grpSpPr>
          <p:sp>
            <p:nvSpPr>
              <p:cNvPr id="24" name="Rectangle 29">
                <a:extLst>
                  <a:ext uri="{FF2B5EF4-FFF2-40B4-BE49-F238E27FC236}">
                    <a16:creationId xmlns:a16="http://schemas.microsoft.com/office/drawing/2014/main" id="{7476608A-7B6F-42EB-B5C1-F8A879780210}"/>
                  </a:ext>
                </a:extLst>
              </p:cNvPr>
              <p:cNvSpPr/>
              <p:nvPr/>
            </p:nvSpPr>
            <p:spPr>
              <a:xfrm>
                <a:off x="711309" y="1855701"/>
                <a:ext cx="1705786" cy="3444875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8">
                <a:extLst>
                  <a:ext uri="{FF2B5EF4-FFF2-40B4-BE49-F238E27FC236}">
                    <a16:creationId xmlns:a16="http://schemas.microsoft.com/office/drawing/2014/main" id="{38720A0C-7F83-4A69-9AE7-83A472F1E686}"/>
                  </a:ext>
                </a:extLst>
              </p:cNvPr>
              <p:cNvSpPr/>
              <p:nvPr/>
            </p:nvSpPr>
            <p:spPr>
              <a:xfrm>
                <a:off x="711308" y="2638338"/>
                <a:ext cx="1705788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Create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  <a:p>
                <a:pPr algn="ctr"/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</a:t>
                </a:r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</a:t>
                </a:r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</p:txBody>
          </p:sp>
          <p:sp>
            <p:nvSpPr>
              <p:cNvPr id="26" name="TextBox 2053">
                <a:extLst>
                  <a:ext uri="{FF2B5EF4-FFF2-40B4-BE49-F238E27FC236}">
                    <a16:creationId xmlns:a16="http://schemas.microsoft.com/office/drawing/2014/main" id="{E79E3790-06DE-45EE-9D81-DC1417D0AFBB}"/>
                  </a:ext>
                </a:extLst>
              </p:cNvPr>
              <p:cNvSpPr txBox="1"/>
              <p:nvPr/>
            </p:nvSpPr>
            <p:spPr>
              <a:xfrm>
                <a:off x="833952" y="1862252"/>
                <a:ext cx="1460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</a:p>
            </p:txBody>
          </p:sp>
        </p:grpSp>
        <p:grpSp>
          <p:nvGrpSpPr>
            <p:cNvPr id="10" name="Group 2056">
              <a:extLst>
                <a:ext uri="{FF2B5EF4-FFF2-40B4-BE49-F238E27FC236}">
                  <a16:creationId xmlns:a16="http://schemas.microsoft.com/office/drawing/2014/main" id="{16DAC9A9-D870-43A8-8B30-BEC4BD9EA1B2}"/>
                </a:ext>
              </a:extLst>
            </p:cNvPr>
            <p:cNvGrpSpPr/>
            <p:nvPr/>
          </p:nvGrpSpPr>
          <p:grpSpPr>
            <a:xfrm>
              <a:off x="4562456" y="1621499"/>
              <a:ext cx="1705786" cy="3444875"/>
              <a:chOff x="6671754" y="1855701"/>
              <a:chExt cx="1705786" cy="3444875"/>
            </a:xfrm>
          </p:grpSpPr>
          <p:sp>
            <p:nvSpPr>
              <p:cNvPr id="21" name="Rectangle 35">
                <a:extLst>
                  <a:ext uri="{FF2B5EF4-FFF2-40B4-BE49-F238E27FC236}">
                    <a16:creationId xmlns:a16="http://schemas.microsoft.com/office/drawing/2014/main" id="{F7B4F9C8-E86E-4CE4-A223-AC1F3EB606AE}"/>
                  </a:ext>
                </a:extLst>
              </p:cNvPr>
              <p:cNvSpPr/>
              <p:nvPr/>
            </p:nvSpPr>
            <p:spPr>
              <a:xfrm>
                <a:off x="6671754" y="1855701"/>
                <a:ext cx="1705786" cy="3444875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9">
                <a:extLst>
                  <a:ext uri="{FF2B5EF4-FFF2-40B4-BE49-F238E27FC236}">
                    <a16:creationId xmlns:a16="http://schemas.microsoft.com/office/drawing/2014/main" id="{D9041A2E-DFA7-4F1F-AB9D-D6350203976E}"/>
                  </a:ext>
                </a:extLst>
              </p:cNvPr>
              <p:cNvSpPr/>
              <p:nvPr/>
            </p:nvSpPr>
            <p:spPr>
              <a:xfrm>
                <a:off x="7296047" y="2078788"/>
                <a:ext cx="457200" cy="2998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" name="TextBox 46">
                <a:extLst>
                  <a:ext uri="{FF2B5EF4-FFF2-40B4-BE49-F238E27FC236}">
                    <a16:creationId xmlns:a16="http://schemas.microsoft.com/office/drawing/2014/main" id="{7BCD0272-EFB9-4771-A229-AFF1EFDFC1C3}"/>
                  </a:ext>
                </a:extLst>
              </p:cNvPr>
              <p:cNvSpPr txBox="1"/>
              <p:nvPr/>
            </p:nvSpPr>
            <p:spPr>
              <a:xfrm>
                <a:off x="6671754" y="1862252"/>
                <a:ext cx="1705786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no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Bag </a:t>
                </a:r>
                <a:r>
                  <a:rPr lang="de-DE" sz="20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de-DE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words</a:t>
                </a:r>
                <a:endPara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2055">
              <a:extLst>
                <a:ext uri="{FF2B5EF4-FFF2-40B4-BE49-F238E27FC236}">
                  <a16:creationId xmlns:a16="http://schemas.microsoft.com/office/drawing/2014/main" id="{4546750D-A47D-4B30-BD9D-35FF17C7B945}"/>
                </a:ext>
              </a:extLst>
            </p:cNvPr>
            <p:cNvGrpSpPr/>
            <p:nvPr/>
          </p:nvGrpSpPr>
          <p:grpSpPr>
            <a:xfrm>
              <a:off x="6741806" y="1621499"/>
              <a:ext cx="1705786" cy="3444875"/>
              <a:chOff x="9413089" y="1855701"/>
              <a:chExt cx="1705786" cy="3444875"/>
            </a:xfrm>
          </p:grpSpPr>
          <p:sp>
            <p:nvSpPr>
              <p:cNvPr id="18" name="Rectangle 36">
                <a:extLst>
                  <a:ext uri="{FF2B5EF4-FFF2-40B4-BE49-F238E27FC236}">
                    <a16:creationId xmlns:a16="http://schemas.microsoft.com/office/drawing/2014/main" id="{CC280F58-A1A7-4B8A-93E9-18BB68D4245B}"/>
                  </a:ext>
                </a:extLst>
              </p:cNvPr>
              <p:cNvSpPr/>
              <p:nvPr/>
            </p:nvSpPr>
            <p:spPr>
              <a:xfrm>
                <a:off x="9413089" y="1855701"/>
                <a:ext cx="1705786" cy="3444875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9" name="Picture 2" descr="Deep Feed Forward – Polychord. a cutting edge tool for solving big, complex  data problems.">
                <a:extLst>
                  <a:ext uri="{FF2B5EF4-FFF2-40B4-BE49-F238E27FC236}">
                    <a16:creationId xmlns:a16="http://schemas.microsoft.com/office/drawing/2014/main" id="{E63211C1-8887-4B71-8E64-FFA21AEA9B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247" b="95455" l="7074" r="99035">
                            <a14:foregroundMark x1="40514" y1="6169" x2="40514" y2="6169"/>
                            <a14:foregroundMark x1="67203" y1="5195" x2="67203" y2="5195"/>
                            <a14:foregroundMark x1="39550" y1="4221" x2="39550" y2="4221"/>
                            <a14:foregroundMark x1="65916" y1="3571" x2="65916" y2="3571"/>
                            <a14:foregroundMark x1="40514" y1="3571" x2="40514" y2="3571"/>
                            <a14:foregroundMark x1="63666" y1="91558" x2="63666" y2="91558"/>
                            <a14:foregroundMark x1="39550" y1="92208" x2="39550" y2="92208"/>
                            <a14:foregroundMark x1="66559" y1="95779" x2="66559" y2="95779"/>
                            <a14:foregroundMark x1="40836" y1="95779" x2="40836" y2="95779"/>
                            <a14:foregroundMark x1="8682" y1="74675" x2="8682" y2="74675"/>
                            <a14:foregroundMark x1="7717" y1="49675" x2="7717" y2="49675"/>
                            <a14:foregroundMark x1="7074" y1="75325" x2="7074" y2="75325"/>
                            <a14:foregroundMark x1="94212" y1="38961" x2="94212" y2="38961"/>
                            <a14:foregroundMark x1="90997" y1="66558" x2="90997" y2="66558"/>
                            <a14:foregroundMark x1="94855" y1="59740" x2="92605" y2="66234"/>
                            <a14:foregroundMark x1="98714" y1="62662" x2="98714" y2="62662"/>
                            <a14:foregroundMark x1="99035" y1="37662" x2="99035" y2="37662"/>
                            <a14:foregroundMark x1="27653" y1="43506" x2="27653" y2="43506"/>
                            <a14:backgroundMark x1="55627" y1="53571" x2="55627" y2="53571"/>
                            <a14:backgroundMark x1="26045" y1="46104" x2="26045" y2="46104"/>
                            <a14:backgroundMark x1="25402" y1="53247" x2="25402" y2="53247"/>
                            <a14:backgroundMark x1="21222" y1="56818" x2="21222" y2="56818"/>
                            <a14:backgroundMark x1="19614" y1="66558" x2="19614" y2="66558"/>
                            <a14:backgroundMark x1="50804" y1="61688" x2="50804" y2="61688"/>
                            <a14:backgroundMark x1="55949" y1="61364" x2="55949" y2="61364"/>
                            <a14:backgroundMark x1="51125" y1="54545" x2="51125" y2="54545"/>
                            <a14:backgroundMark x1="55949" y1="45130" x2="55949" y2="45130"/>
                            <a14:backgroundMark x1="50804" y1="45779" x2="50804" y2="45779"/>
                            <a14:backgroundMark x1="56270" y1="37987" x2="56270" y2="37987"/>
                            <a14:backgroundMark x1="50482" y1="38312" x2="50482" y2="38312"/>
                            <a14:backgroundMark x1="62058" y1="78247" x2="62058" y2="78247"/>
                            <a14:backgroundMark x1="45016" y1="78571" x2="45016" y2="78571"/>
                            <a14:backgroundMark x1="44695" y1="20779" x2="44695" y2="20779"/>
                            <a14:backgroundMark x1="62058" y1="21429" x2="62058" y2="21429"/>
                            <a14:backgroundMark x1="21222" y1="42208" x2="21222" y2="4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1214" y="2761326"/>
                <a:ext cx="1649536" cy="1633624"/>
              </a:xfrm>
              <a:prstGeom prst="rect">
                <a:avLst/>
              </a:prstGeom>
              <a:noFill/>
            </p:spPr>
          </p:pic>
          <p:sp>
            <p:nvSpPr>
              <p:cNvPr id="20" name="TextBox 47">
                <a:extLst>
                  <a:ext uri="{FF2B5EF4-FFF2-40B4-BE49-F238E27FC236}">
                    <a16:creationId xmlns:a16="http://schemas.microsoft.com/office/drawing/2014/main" id="{4797473C-C6A6-451C-BC2C-43C6233E9806}"/>
                  </a:ext>
                </a:extLst>
              </p:cNvPr>
              <p:cNvSpPr txBox="1"/>
              <p:nvPr/>
            </p:nvSpPr>
            <p:spPr>
              <a:xfrm>
                <a:off x="9495533" y="1862252"/>
                <a:ext cx="1540898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de-DE" sz="20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</a:t>
                </a:r>
                <a:r>
                  <a:rPr lang="de-DE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de-DE" sz="20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  <a:endPara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2061">
              <a:extLst>
                <a:ext uri="{FF2B5EF4-FFF2-40B4-BE49-F238E27FC236}">
                  <a16:creationId xmlns:a16="http://schemas.microsoft.com/office/drawing/2014/main" id="{C34460A6-0D5F-498C-8296-08A607E22625}"/>
                </a:ext>
              </a:extLst>
            </p:cNvPr>
            <p:cNvGrpSpPr/>
            <p:nvPr/>
          </p:nvGrpSpPr>
          <p:grpSpPr>
            <a:xfrm>
              <a:off x="2383108" y="1621499"/>
              <a:ext cx="1705787" cy="3444875"/>
              <a:chOff x="2621302" y="1042901"/>
              <a:chExt cx="1705787" cy="3444875"/>
            </a:xfrm>
          </p:grpSpPr>
          <p:grpSp>
            <p:nvGrpSpPr>
              <p:cNvPr id="13" name="Group 2057">
                <a:extLst>
                  <a:ext uri="{FF2B5EF4-FFF2-40B4-BE49-F238E27FC236}">
                    <a16:creationId xmlns:a16="http://schemas.microsoft.com/office/drawing/2014/main" id="{01F3F1DD-9DEE-4C00-9F6E-12D028258BD9}"/>
                  </a:ext>
                </a:extLst>
              </p:cNvPr>
              <p:cNvGrpSpPr/>
              <p:nvPr/>
            </p:nvGrpSpPr>
            <p:grpSpPr>
              <a:xfrm>
                <a:off x="2621302" y="1042901"/>
                <a:ext cx="1705787" cy="3444875"/>
                <a:chOff x="3573060" y="1855701"/>
                <a:chExt cx="1705787" cy="3444875"/>
              </a:xfrm>
            </p:grpSpPr>
            <p:sp>
              <p:nvSpPr>
                <p:cNvPr id="15" name="Rectangle 34">
                  <a:extLst>
                    <a:ext uri="{FF2B5EF4-FFF2-40B4-BE49-F238E27FC236}">
                      <a16:creationId xmlns:a16="http://schemas.microsoft.com/office/drawing/2014/main" id="{4E415082-A45C-4632-9762-25EA188FF64A}"/>
                    </a:ext>
                  </a:extLst>
                </p:cNvPr>
                <p:cNvSpPr/>
                <p:nvPr/>
              </p:nvSpPr>
              <p:spPr>
                <a:xfrm>
                  <a:off x="3573060" y="1855701"/>
                  <a:ext cx="1705786" cy="3444875"/>
                </a:xfrm>
                <a:prstGeom prst="rect">
                  <a:avLst/>
                </a:prstGeom>
                <a:solidFill>
                  <a:srgbClr val="3A909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Rectangle 17">
                  <a:extLst>
                    <a:ext uri="{FF2B5EF4-FFF2-40B4-BE49-F238E27FC236}">
                      <a16:creationId xmlns:a16="http://schemas.microsoft.com/office/drawing/2014/main" id="{E38711BF-AFD4-4C63-A341-F38D1CCBD421}"/>
                    </a:ext>
                  </a:extLst>
                </p:cNvPr>
                <p:cNvSpPr/>
                <p:nvPr/>
              </p:nvSpPr>
              <p:spPr>
                <a:xfrm>
                  <a:off x="3573061" y="2638338"/>
                  <a:ext cx="1705786" cy="187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Create</a:t>
                  </a:r>
                  <a:b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b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de-DE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post</a:t>
                  </a:r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de-DE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b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PRON</a:t>
                  </a:r>
                </a:p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45">
                  <a:extLst>
                    <a:ext uri="{FF2B5EF4-FFF2-40B4-BE49-F238E27FC236}">
                      <a16:creationId xmlns:a16="http://schemas.microsoft.com/office/drawing/2014/main" id="{57ED1BED-1BB5-44AC-9367-97BDFA6F750F}"/>
                    </a:ext>
                  </a:extLst>
                </p:cNvPr>
                <p:cNvSpPr txBox="1"/>
                <p:nvPr/>
              </p:nvSpPr>
              <p:spPr>
                <a:xfrm>
                  <a:off x="3573060" y="1862252"/>
                  <a:ext cx="17057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20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Lemmatizer</a:t>
                  </a:r>
                  <a:endParaRPr lang="de-DE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" name="TextBox 2059">
                <a:extLst>
                  <a:ext uri="{FF2B5EF4-FFF2-40B4-BE49-F238E27FC236}">
                    <a16:creationId xmlns:a16="http://schemas.microsoft.com/office/drawing/2014/main" id="{3BBF7DD5-FBF5-40A5-B054-5C5F1DE34384}"/>
                  </a:ext>
                </a:extLst>
              </p:cNvPr>
              <p:cNvSpPr txBox="1"/>
              <p:nvPr/>
            </p:nvSpPr>
            <p:spPr>
              <a:xfrm>
                <a:off x="2682449" y="1432141"/>
                <a:ext cx="1583492" cy="46166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de-DE" sz="12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Sonderzeichen entfernen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36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B56E3-3957-4AAA-8D6A-1EE446C0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des Chatbots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C29DF-DEE4-4D4C-BF1D-6BCF26F13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155B22-6425-4A59-902E-FDCDA496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12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8BAC045-1952-414B-8ADB-8BB81F016415}"/>
              </a:ext>
            </a:extLst>
          </p:cNvPr>
          <p:cNvSpPr/>
          <p:nvPr/>
        </p:nvSpPr>
        <p:spPr>
          <a:xfrm>
            <a:off x="9313179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B4C3969-E113-4B3E-B86C-FC0483EC34FA}"/>
              </a:ext>
            </a:extLst>
          </p:cNvPr>
          <p:cNvSpPr/>
          <p:nvPr/>
        </p:nvSpPr>
        <p:spPr>
          <a:xfrm>
            <a:off x="6488186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Stacked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03EAD0C-A85F-4143-BF97-FF30EDFD775B}"/>
              </a:ext>
            </a:extLst>
          </p:cNvPr>
          <p:cNvSpPr/>
          <p:nvPr/>
        </p:nvSpPr>
        <p:spPr>
          <a:xfrm>
            <a:off x="3663193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BoW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0">
            <a:extLst>
              <a:ext uri="{FF2B5EF4-FFF2-40B4-BE49-F238E27FC236}">
                <a16:creationId xmlns:a16="http://schemas.microsoft.com/office/drawing/2014/main" id="{A3C971FD-E9EF-4C53-88FE-F184712B292E}"/>
              </a:ext>
            </a:extLst>
          </p:cNvPr>
          <p:cNvSpPr/>
          <p:nvPr/>
        </p:nvSpPr>
        <p:spPr>
          <a:xfrm>
            <a:off x="838200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A4A3E-7E18-4507-9EFA-B58B0B2F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87" y="3474717"/>
            <a:ext cx="10031225" cy="210531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830F7DE-DB87-4129-8E78-D3BECE8F4833}"/>
              </a:ext>
            </a:extLst>
          </p:cNvPr>
          <p:cNvSpPr/>
          <p:nvPr/>
        </p:nvSpPr>
        <p:spPr>
          <a:xfrm rot="7610728">
            <a:off x="6028892" y="3018658"/>
            <a:ext cx="501077" cy="457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7D2EE1-CC8C-46C2-A2F1-931C48A58131}"/>
              </a:ext>
            </a:extLst>
          </p:cNvPr>
          <p:cNvSpPr txBox="1"/>
          <p:nvPr/>
        </p:nvSpPr>
        <p:spPr>
          <a:xfrm>
            <a:off x="7854549" y="5531230"/>
            <a:ext cx="259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*Fallback-Threshold = 25%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DE52B-7FA2-4EDD-B27A-719F0B29449A}"/>
              </a:ext>
            </a:extLst>
          </p:cNvPr>
          <p:cNvSpPr txBox="1"/>
          <p:nvPr/>
        </p:nvSpPr>
        <p:spPr>
          <a:xfrm>
            <a:off x="8950866" y="3474717"/>
            <a:ext cx="24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6888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B56E3-3957-4AAA-8D6A-1EE446C0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des Chatbots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C29DF-DEE4-4D4C-BF1D-6BCF26F13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155B22-6425-4A59-902E-FDCDA496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13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8BAC045-1952-414B-8ADB-8BB81F016415}"/>
              </a:ext>
            </a:extLst>
          </p:cNvPr>
          <p:cNvSpPr/>
          <p:nvPr/>
        </p:nvSpPr>
        <p:spPr>
          <a:xfrm>
            <a:off x="9313179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B4C3969-E113-4B3E-B86C-FC0483EC34FA}"/>
              </a:ext>
            </a:extLst>
          </p:cNvPr>
          <p:cNvSpPr/>
          <p:nvPr/>
        </p:nvSpPr>
        <p:spPr>
          <a:xfrm>
            <a:off x="6488186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Stacked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03EAD0C-A85F-4143-BF97-FF30EDFD775B}"/>
              </a:ext>
            </a:extLst>
          </p:cNvPr>
          <p:cNvSpPr/>
          <p:nvPr/>
        </p:nvSpPr>
        <p:spPr>
          <a:xfrm>
            <a:off x="3663193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BoW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0">
            <a:extLst>
              <a:ext uri="{FF2B5EF4-FFF2-40B4-BE49-F238E27FC236}">
                <a16:creationId xmlns:a16="http://schemas.microsoft.com/office/drawing/2014/main" id="{A3C971FD-E9EF-4C53-88FE-F184712B292E}"/>
              </a:ext>
            </a:extLst>
          </p:cNvPr>
          <p:cNvSpPr/>
          <p:nvPr/>
        </p:nvSpPr>
        <p:spPr>
          <a:xfrm>
            <a:off x="838200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30F7DE-DB87-4129-8E78-D3BECE8F4833}"/>
              </a:ext>
            </a:extLst>
          </p:cNvPr>
          <p:cNvSpPr/>
          <p:nvPr/>
        </p:nvSpPr>
        <p:spPr>
          <a:xfrm rot="2779263">
            <a:off x="5650940" y="2994274"/>
            <a:ext cx="501077" cy="457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DE52B-7FA2-4EDD-B27A-719F0B29449A}"/>
              </a:ext>
            </a:extLst>
          </p:cNvPr>
          <p:cNvSpPr txBox="1"/>
          <p:nvPr/>
        </p:nvSpPr>
        <p:spPr>
          <a:xfrm>
            <a:off x="8950866" y="3474717"/>
            <a:ext cx="24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*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F06C38-BA64-4A01-A140-2536D7EF1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02" y="3499015"/>
            <a:ext cx="10563794" cy="23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59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A06D9-3B4A-48BA-A0C7-ECDA8E05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Backend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17C7A5-29BF-469C-B1B9-7D7E851E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14</a:t>
            </a:fld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596C4AE-E8BD-426E-AFEE-69C9E05BCF59}"/>
              </a:ext>
            </a:extLst>
          </p:cNvPr>
          <p:cNvGrpSpPr/>
          <p:nvPr/>
        </p:nvGrpSpPr>
        <p:grpSpPr>
          <a:xfrm>
            <a:off x="838200" y="1603702"/>
            <a:ext cx="3848668" cy="3987503"/>
            <a:chOff x="996287" y="1489470"/>
            <a:chExt cx="3848668" cy="3987503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7C03EB6-AC2E-490E-ACEE-97AC0071D947}"/>
                </a:ext>
              </a:extLst>
            </p:cNvPr>
            <p:cNvSpPr/>
            <p:nvPr/>
          </p:nvSpPr>
          <p:spPr>
            <a:xfrm>
              <a:off x="996287" y="1489470"/>
              <a:ext cx="3848668" cy="42031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1FB5854-239C-4F49-9E1E-E2B8B5949446}"/>
                </a:ext>
              </a:extLst>
            </p:cNvPr>
            <p:cNvSpPr/>
            <p:nvPr/>
          </p:nvSpPr>
          <p:spPr>
            <a:xfrm>
              <a:off x="996287" y="1501254"/>
              <a:ext cx="3848668" cy="3975719"/>
            </a:xfrm>
            <a:prstGeom prst="rect">
              <a:avLst/>
            </a:prstGeom>
            <a:noFill/>
            <a:ln w="38100">
              <a:solidFill>
                <a:srgbClr val="3A9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17705A0-3DB9-4D5B-ACD3-D64FA82C2974}"/>
                </a:ext>
              </a:extLst>
            </p:cNvPr>
            <p:cNvSpPr/>
            <p:nvPr/>
          </p:nvSpPr>
          <p:spPr>
            <a:xfrm>
              <a:off x="996287" y="1910687"/>
              <a:ext cx="3848668" cy="3566286"/>
            </a:xfrm>
            <a:prstGeom prst="rect">
              <a:avLst/>
            </a:prstGeom>
            <a:noFill/>
            <a:ln w="38100">
              <a:solidFill>
                <a:srgbClr val="3A9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5B7D6FE-C0C1-4129-A12F-5146969B990C}"/>
                </a:ext>
              </a:extLst>
            </p:cNvPr>
            <p:cNvSpPr txBox="1"/>
            <p:nvPr/>
          </p:nvSpPr>
          <p:spPr>
            <a:xfrm>
              <a:off x="1150355" y="1512299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Stories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35EE4E3-7ACF-456D-A5A3-DD4664940651}"/>
                </a:ext>
              </a:extLst>
            </p:cNvPr>
            <p:cNvSpPr/>
            <p:nvPr/>
          </p:nvSpPr>
          <p:spPr>
            <a:xfrm>
              <a:off x="1153391" y="2032000"/>
              <a:ext cx="3540529" cy="406400"/>
            </a:xfrm>
            <a:prstGeom prst="round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QuestionStep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9C2384F6-E0E8-43EB-A265-16F1597AC2B1}"/>
                </a:ext>
              </a:extLst>
            </p:cNvPr>
            <p:cNvSpPr/>
            <p:nvPr/>
          </p:nvSpPr>
          <p:spPr>
            <a:xfrm>
              <a:off x="1153391" y="2559713"/>
              <a:ext cx="3540529" cy="406400"/>
            </a:xfrm>
            <a:prstGeom prst="round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QuestionStep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F405E036-AA5E-41E1-A77C-D82A73FC0B23}"/>
                </a:ext>
              </a:extLst>
            </p:cNvPr>
            <p:cNvSpPr/>
            <p:nvPr/>
          </p:nvSpPr>
          <p:spPr>
            <a:xfrm>
              <a:off x="1150356" y="3793657"/>
              <a:ext cx="3540529" cy="406400"/>
            </a:xfrm>
            <a:prstGeom prst="round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QuestionStep</a:t>
              </a:r>
              <a:endParaRPr lang="de-DE" dirty="0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3D90F6D6-CE08-46FE-BBA6-1F462712EEA0}"/>
                </a:ext>
              </a:extLst>
            </p:cNvPr>
            <p:cNvSpPr/>
            <p:nvPr/>
          </p:nvSpPr>
          <p:spPr>
            <a:xfrm>
              <a:off x="1150355" y="4322277"/>
              <a:ext cx="3540529" cy="406400"/>
            </a:xfrm>
            <a:prstGeom prst="round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CheckStep</a:t>
              </a:r>
              <a:endParaRPr lang="de-DE" dirty="0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E638CC0A-0149-4BD1-BEDB-2E611301D5A6}"/>
                </a:ext>
              </a:extLst>
            </p:cNvPr>
            <p:cNvSpPr/>
            <p:nvPr/>
          </p:nvSpPr>
          <p:spPr>
            <a:xfrm>
              <a:off x="1150355" y="4849083"/>
              <a:ext cx="3540529" cy="406400"/>
            </a:xfrm>
            <a:prstGeom prst="round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FinalStep</a:t>
              </a:r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4009D9B5-7CCB-420F-BAA9-62245F13FA2F}"/>
                </a:ext>
              </a:extLst>
            </p:cNvPr>
            <p:cNvGrpSpPr/>
            <p:nvPr/>
          </p:nvGrpSpPr>
          <p:grpSpPr>
            <a:xfrm>
              <a:off x="2856928" y="3120440"/>
              <a:ext cx="127382" cy="515584"/>
              <a:chOff x="2856927" y="3034521"/>
              <a:chExt cx="127382" cy="515584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041C38D8-C4C5-4002-9D29-745FA4466CB1}"/>
                  </a:ext>
                </a:extLst>
              </p:cNvPr>
              <p:cNvSpPr/>
              <p:nvPr/>
            </p:nvSpPr>
            <p:spPr>
              <a:xfrm>
                <a:off x="2856928" y="3034521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9003EB65-144C-46F2-AE0F-6571C3E1D96F}"/>
                  </a:ext>
                </a:extLst>
              </p:cNvPr>
              <p:cNvSpPr/>
              <p:nvPr/>
            </p:nvSpPr>
            <p:spPr>
              <a:xfrm>
                <a:off x="2856928" y="3228623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1810BA8A-9914-4FAB-A76E-29FD76D21F0E}"/>
                  </a:ext>
                </a:extLst>
              </p:cNvPr>
              <p:cNvSpPr/>
              <p:nvPr/>
            </p:nvSpPr>
            <p:spPr>
              <a:xfrm>
                <a:off x="2856927" y="3422724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8F94D8E-8819-49C3-A88E-E7602CD16950}"/>
              </a:ext>
            </a:extLst>
          </p:cNvPr>
          <p:cNvGrpSpPr/>
          <p:nvPr/>
        </p:nvGrpSpPr>
        <p:grpSpPr>
          <a:xfrm>
            <a:off x="6602273" y="1615116"/>
            <a:ext cx="4751527" cy="3964674"/>
            <a:chOff x="6428096" y="1713517"/>
            <a:chExt cx="4751527" cy="3964674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8AEBF87-10B6-4322-AC9A-DD79816B4A1A}"/>
                </a:ext>
              </a:extLst>
            </p:cNvPr>
            <p:cNvSpPr/>
            <p:nvPr/>
          </p:nvSpPr>
          <p:spPr>
            <a:xfrm>
              <a:off x="6428096" y="1713517"/>
              <a:ext cx="902856" cy="3964674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Client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085C6C4-4B91-498D-A666-7F31133E96E7}"/>
                </a:ext>
              </a:extLst>
            </p:cNvPr>
            <p:cNvSpPr/>
            <p:nvPr/>
          </p:nvSpPr>
          <p:spPr>
            <a:xfrm>
              <a:off x="10276767" y="1713517"/>
              <a:ext cx="902856" cy="3964674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Server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B7FA0980-375A-4197-8CDB-0566EDB9C75F}"/>
                </a:ext>
              </a:extLst>
            </p:cNvPr>
            <p:cNvCxnSpPr>
              <a:cxnSpLocks/>
            </p:cNvCxnSpPr>
            <p:nvPr/>
          </p:nvCxnSpPr>
          <p:spPr>
            <a:xfrm>
              <a:off x="7486849" y="2110998"/>
              <a:ext cx="2634021" cy="0"/>
            </a:xfrm>
            <a:prstGeom prst="straightConnector1">
              <a:avLst/>
            </a:prstGeom>
            <a:ln w="38100">
              <a:solidFill>
                <a:srgbClr val="3A90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F77C543-FF5B-4551-BAB8-214FF65ADDC8}"/>
                </a:ext>
              </a:extLst>
            </p:cNvPr>
            <p:cNvSpPr txBox="1"/>
            <p:nvPr/>
          </p:nvSpPr>
          <p:spPr>
            <a:xfrm>
              <a:off x="7623106" y="1742573"/>
              <a:ext cx="2488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Request Story via Text</a:t>
              </a: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CAE9DA8-BE43-421A-96B1-C525C313E5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6849" y="2715974"/>
              <a:ext cx="2634021" cy="0"/>
            </a:xfrm>
            <a:prstGeom prst="straightConnector1">
              <a:avLst/>
            </a:prstGeom>
            <a:ln w="38100">
              <a:solidFill>
                <a:srgbClr val="3A90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A89CA9D-A759-40A0-9CFC-1EE61A3BD92E}"/>
                </a:ext>
              </a:extLst>
            </p:cNvPr>
            <p:cNvSpPr txBox="1"/>
            <p:nvPr/>
          </p:nvSpPr>
          <p:spPr>
            <a:xfrm>
              <a:off x="7751346" y="2346643"/>
              <a:ext cx="2232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Session ID and Text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4C598CA-D0EE-44E1-A1DA-87E9413ACDE4}"/>
                </a:ext>
              </a:extLst>
            </p:cNvPr>
            <p:cNvCxnSpPr>
              <a:cxnSpLocks/>
            </p:cNvCxnSpPr>
            <p:nvPr/>
          </p:nvCxnSpPr>
          <p:spPr>
            <a:xfrm>
              <a:off x="7486849" y="3320949"/>
              <a:ext cx="2634021" cy="0"/>
            </a:xfrm>
            <a:prstGeom prst="straightConnector1">
              <a:avLst/>
            </a:prstGeom>
            <a:ln w="38100">
              <a:solidFill>
                <a:srgbClr val="3A90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3FDE754-D931-4684-8F5A-9086091A44A0}"/>
                </a:ext>
              </a:extLst>
            </p:cNvPr>
            <p:cNvSpPr txBox="1"/>
            <p:nvPr/>
          </p:nvSpPr>
          <p:spPr>
            <a:xfrm>
              <a:off x="7751346" y="2949717"/>
              <a:ext cx="2232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Session ID and Text</a:t>
              </a: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3333BF6F-322B-497F-B309-0C7678511D1A}"/>
                </a:ext>
              </a:extLst>
            </p:cNvPr>
            <p:cNvGrpSpPr/>
            <p:nvPr/>
          </p:nvGrpSpPr>
          <p:grpSpPr>
            <a:xfrm>
              <a:off x="8740168" y="3556593"/>
              <a:ext cx="127382" cy="515584"/>
              <a:chOff x="8740167" y="3515760"/>
              <a:chExt cx="127382" cy="515584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B4299ED0-A092-4E14-9BD7-DD74ACD2E34D}"/>
                  </a:ext>
                </a:extLst>
              </p:cNvPr>
              <p:cNvSpPr/>
              <p:nvPr/>
            </p:nvSpPr>
            <p:spPr>
              <a:xfrm>
                <a:off x="8740168" y="3515760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40C6FC7D-9AC2-4EA2-9933-7EBBD908187C}"/>
                  </a:ext>
                </a:extLst>
              </p:cNvPr>
              <p:cNvSpPr/>
              <p:nvPr/>
            </p:nvSpPr>
            <p:spPr>
              <a:xfrm>
                <a:off x="8740168" y="3709862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AC8D045A-8DCF-4C8E-A83D-0A7AD2EA1BAE}"/>
                  </a:ext>
                </a:extLst>
              </p:cNvPr>
              <p:cNvSpPr/>
              <p:nvPr/>
            </p:nvSpPr>
            <p:spPr>
              <a:xfrm>
                <a:off x="8740167" y="3903963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118AB1E2-0DC1-40A3-BC8D-D580083E5A84}"/>
                </a:ext>
              </a:extLst>
            </p:cNvPr>
            <p:cNvCxnSpPr>
              <a:cxnSpLocks/>
            </p:cNvCxnSpPr>
            <p:nvPr/>
          </p:nvCxnSpPr>
          <p:spPr>
            <a:xfrm>
              <a:off x="7484824" y="4612937"/>
              <a:ext cx="2634021" cy="0"/>
            </a:xfrm>
            <a:prstGeom prst="straightConnector1">
              <a:avLst/>
            </a:prstGeom>
            <a:ln w="38100">
              <a:solidFill>
                <a:srgbClr val="3A90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A9EA870-9BD3-477C-871A-6BFB05A7E38D}"/>
                </a:ext>
              </a:extLst>
            </p:cNvPr>
            <p:cNvSpPr txBox="1"/>
            <p:nvPr/>
          </p:nvSpPr>
          <p:spPr>
            <a:xfrm>
              <a:off x="7751346" y="4247408"/>
              <a:ext cx="2232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Session ID and Text</a:t>
              </a:r>
            </a:p>
          </p:txBody>
        </p: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DC890342-EF80-4242-9391-89F588BA82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4824" y="5217912"/>
              <a:ext cx="2634021" cy="0"/>
            </a:xfrm>
            <a:prstGeom prst="straightConnector1">
              <a:avLst/>
            </a:prstGeom>
            <a:ln w="38100">
              <a:solidFill>
                <a:srgbClr val="3A90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FD8C042-E238-4FDC-9A06-4FE295CE223E}"/>
                </a:ext>
              </a:extLst>
            </p:cNvPr>
            <p:cNvSpPr txBox="1"/>
            <p:nvPr/>
          </p:nvSpPr>
          <p:spPr>
            <a:xfrm>
              <a:off x="7610980" y="4844778"/>
              <a:ext cx="2424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State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Story via Text</a:t>
              </a:r>
            </a:p>
          </p:txBody>
        </p:sp>
      </p:grp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4740561-64EB-4901-B55B-D1908C93BDAC}"/>
              </a:ext>
            </a:extLst>
          </p:cNvPr>
          <p:cNvCxnSpPr>
            <a:cxnSpLocks/>
          </p:cNvCxnSpPr>
          <p:nvPr/>
        </p:nvCxnSpPr>
        <p:spPr>
          <a:xfrm>
            <a:off x="5644570" y="2049015"/>
            <a:ext cx="0" cy="309687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60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293C1-877D-4857-B15E-A46E7ACB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für den Chatbot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139FE7-F603-4CD6-B5FB-7C956351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15</a:t>
            </a:fld>
            <a:endParaRPr lang="de-DE"/>
          </a:p>
        </p:txBody>
      </p:sp>
      <p:sp>
        <p:nvSpPr>
          <p:cNvPr id="5" name="Rectangle 35">
            <a:extLst>
              <a:ext uri="{FF2B5EF4-FFF2-40B4-BE49-F238E27FC236}">
                <a16:creationId xmlns:a16="http://schemas.microsoft.com/office/drawing/2014/main" id="{79DBFA81-8E38-47DA-A93F-D4F19D378D22}"/>
              </a:ext>
            </a:extLst>
          </p:cNvPr>
          <p:cNvSpPr/>
          <p:nvPr/>
        </p:nvSpPr>
        <p:spPr>
          <a:xfrm>
            <a:off x="838200" y="1830484"/>
            <a:ext cx="3733800" cy="3444875"/>
          </a:xfrm>
          <a:prstGeom prst="rect">
            <a:avLst/>
          </a:prstGeom>
          <a:solidFill>
            <a:srgbClr val="3A909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Sammlung von Anfragen </a:t>
            </a:r>
          </a:p>
          <a:p>
            <a:pPr algn="ctr"/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Datenbank</a:t>
            </a: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Right 37">
            <a:extLst>
              <a:ext uri="{FF2B5EF4-FFF2-40B4-BE49-F238E27FC236}">
                <a16:creationId xmlns:a16="http://schemas.microsoft.com/office/drawing/2014/main" id="{5AF0AAD1-C348-497D-A588-ACFE1232A1DA}"/>
              </a:ext>
            </a:extLst>
          </p:cNvPr>
          <p:cNvSpPr/>
          <p:nvPr/>
        </p:nvSpPr>
        <p:spPr>
          <a:xfrm>
            <a:off x="5315712" y="2981004"/>
            <a:ext cx="1710121" cy="11438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5">
            <a:extLst>
              <a:ext uri="{FF2B5EF4-FFF2-40B4-BE49-F238E27FC236}">
                <a16:creationId xmlns:a16="http://schemas.microsoft.com/office/drawing/2014/main" id="{ED844ECB-AD36-43C8-A008-C522458ABB24}"/>
              </a:ext>
            </a:extLst>
          </p:cNvPr>
          <p:cNvSpPr/>
          <p:nvPr/>
        </p:nvSpPr>
        <p:spPr>
          <a:xfrm>
            <a:off x="7769545" y="1830484"/>
            <a:ext cx="3733800" cy="3444875"/>
          </a:xfrm>
          <a:prstGeom prst="rect">
            <a:avLst/>
          </a:prstGeom>
          <a:solidFill>
            <a:srgbClr val="3A909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Kontexterkennung im Rahmen von Stories</a:t>
            </a: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Datenbank">
            <a:extLst>
              <a:ext uri="{FF2B5EF4-FFF2-40B4-BE49-F238E27FC236}">
                <a16:creationId xmlns:a16="http://schemas.microsoft.com/office/drawing/2014/main" id="{B8D7D58C-7A3C-419D-B41D-0D5E99928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779" y="2451046"/>
            <a:ext cx="2514642" cy="2514642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0FB12BA-2E3F-4C0D-B37F-5ACE3E77A5D3}"/>
              </a:ext>
            </a:extLst>
          </p:cNvPr>
          <p:cNvGrpSpPr/>
          <p:nvPr/>
        </p:nvGrpSpPr>
        <p:grpSpPr>
          <a:xfrm>
            <a:off x="7987067" y="2058989"/>
            <a:ext cx="3298756" cy="3298756"/>
            <a:chOff x="4417119" y="603089"/>
            <a:chExt cx="2443362" cy="2443362"/>
          </a:xfrm>
        </p:grpSpPr>
        <p:pic>
          <p:nvPicPr>
            <p:cNvPr id="14" name="Grafik 13" descr="Pfeil Kreis">
              <a:extLst>
                <a:ext uri="{FF2B5EF4-FFF2-40B4-BE49-F238E27FC236}">
                  <a16:creationId xmlns:a16="http://schemas.microsoft.com/office/drawing/2014/main" id="{E726BC0C-2C8F-4551-8D82-6D2A057C0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3551665">
              <a:off x="4417119" y="603089"/>
              <a:ext cx="2443362" cy="2443362"/>
            </a:xfrm>
            <a:prstGeom prst="rect">
              <a:avLst/>
            </a:prstGeom>
          </p:spPr>
        </p:pic>
        <p:sp>
          <p:nvSpPr>
            <p:cNvPr id="17" name="Sprechblase: oval 16">
              <a:extLst>
                <a:ext uri="{FF2B5EF4-FFF2-40B4-BE49-F238E27FC236}">
                  <a16:creationId xmlns:a16="http://schemas.microsoft.com/office/drawing/2014/main" id="{97A06A68-7902-45E2-A024-B2488318ED95}"/>
                </a:ext>
              </a:extLst>
            </p:cNvPr>
            <p:cNvSpPr/>
            <p:nvPr/>
          </p:nvSpPr>
          <p:spPr>
            <a:xfrm>
              <a:off x="5288280" y="1551605"/>
              <a:ext cx="701040" cy="557758"/>
            </a:xfrm>
            <a:prstGeom prst="wedgeEllipseCallout">
              <a:avLst>
                <a:gd name="adj1" fmla="val -63099"/>
                <a:gd name="adj2" fmla="val 571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76223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14D03-0B3F-D6D4-0AC8-D263E19C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16</a:t>
            </a:fld>
            <a:endParaRPr lang="de-DE"/>
          </a:p>
        </p:txBody>
      </p:sp>
      <p:pic>
        <p:nvPicPr>
          <p:cNvPr id="4098" name="Picture 2" descr="say chatbot one more time - Samuel L Jackson | Meme Generator">
            <a:extLst>
              <a:ext uri="{FF2B5EF4-FFF2-40B4-BE49-F238E27FC236}">
                <a16:creationId xmlns:a16="http://schemas.microsoft.com/office/drawing/2014/main" id="{29CDC060-4C3C-1BD0-3366-6970CAE7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46961"/>
            <a:ext cx="7620000" cy="53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2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1CECB-1860-00D1-5161-A617DCA6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17</a:t>
            </a:fld>
            <a:endParaRPr lang="de-DE"/>
          </a:p>
        </p:txBody>
      </p:sp>
      <p:pic>
        <p:nvPicPr>
          <p:cNvPr id="1026" name="Picture 2" descr="How to Make Netflix HD or Ultra HD: The Easiest Way to Change Netflix's  Picture Settings">
            <a:extLst>
              <a:ext uri="{FF2B5EF4-FFF2-40B4-BE49-F238E27FC236}">
                <a16:creationId xmlns:a16="http://schemas.microsoft.com/office/drawing/2014/main" id="{D7C237B1-F005-DFE7-31EC-68C74010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2000"/>
                    </a14:imgEffect>
                    <a14:imgEffect>
                      <a14:brightnessContrast bright="-60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05C07-AAFA-6356-7D38-D6D2C97E9C38}"/>
              </a:ext>
            </a:extLst>
          </p:cNvPr>
          <p:cNvSpPr txBox="1"/>
          <p:nvPr/>
        </p:nvSpPr>
        <p:spPr>
          <a:xfrm>
            <a:off x="-23303" y="1890042"/>
            <a:ext cx="12238607" cy="1862048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de-DE" sz="60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Recommender</a:t>
            </a:r>
            <a:endParaRPr lang="de-DE" sz="60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FEE13-7C02-2D2D-8978-A7B7415F2244}"/>
              </a:ext>
            </a:extLst>
          </p:cNvPr>
          <p:cNvSpPr txBox="1"/>
          <p:nvPr/>
        </p:nvSpPr>
        <p:spPr>
          <a:xfrm>
            <a:off x="2855750" y="3472919"/>
            <a:ext cx="6759543" cy="1862048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01935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8811-2D48-5451-2F01-ABA0BD49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Was ist das Ziel eines Empfehlungssystems?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23B46-EF78-AC92-F765-156063FF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18</a:t>
            </a:fld>
            <a:endParaRPr lang="de-DE"/>
          </a:p>
        </p:txBody>
      </p:sp>
      <p:pic>
        <p:nvPicPr>
          <p:cNvPr id="5" name="Picture 4" descr="Item-Based Collaborative Filtering in Python – Predictive Hacks">
            <a:extLst>
              <a:ext uri="{FF2B5EF4-FFF2-40B4-BE49-F238E27FC236}">
                <a16:creationId xmlns:a16="http://schemas.microsoft.com/office/drawing/2014/main" id="{1EF7D7A8-F681-C482-EB38-9489301E5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9" r="-28" b="10478"/>
          <a:stretch/>
        </p:blipFill>
        <p:spPr bwMode="auto">
          <a:xfrm>
            <a:off x="4917485" y="3083647"/>
            <a:ext cx="2357030" cy="264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1919A-1C41-1714-D5F3-D88C6D9A9FF9}"/>
              </a:ext>
            </a:extLst>
          </p:cNvPr>
          <p:cNvSpPr txBox="1"/>
          <p:nvPr/>
        </p:nvSpPr>
        <p:spPr>
          <a:xfrm>
            <a:off x="4616022" y="2239139"/>
            <a:ext cx="311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404040"/>
                </a:solidFill>
              </a:rPr>
              <a:t>Collaborative </a:t>
            </a:r>
            <a:r>
              <a:rPr lang="de-DE" sz="1400" b="1" dirty="0" err="1">
                <a:solidFill>
                  <a:srgbClr val="404040"/>
                </a:solidFill>
              </a:rPr>
              <a:t>Filtering</a:t>
            </a:r>
            <a:endParaRPr lang="de-DE" sz="1400" b="1" dirty="0">
              <a:solidFill>
                <a:srgbClr val="40404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rgbClr val="404040"/>
                </a:solidFill>
              </a:rPr>
              <a:t>Ähnlichkeit der Produkte anhand des gemeinsamen Auftretens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4C04AA-CFEE-CC56-F687-344C99D5A638}"/>
              </a:ext>
            </a:extLst>
          </p:cNvPr>
          <p:cNvGrpSpPr/>
          <p:nvPr/>
        </p:nvGrpSpPr>
        <p:grpSpPr>
          <a:xfrm>
            <a:off x="1187309" y="1705928"/>
            <a:ext cx="3111904" cy="442020"/>
            <a:chOff x="3207214" y="1611227"/>
            <a:chExt cx="2410460" cy="4420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7F8271-F452-9DFF-58B8-9D0F44C3781C}"/>
                </a:ext>
              </a:extLst>
            </p:cNvPr>
            <p:cNvSpPr/>
            <p:nvPr/>
          </p:nvSpPr>
          <p:spPr>
            <a:xfrm>
              <a:off x="3207214" y="1611227"/>
              <a:ext cx="2410460" cy="442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Prinzipien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1A125A-9703-C321-B590-5FCE22A800EB}"/>
                </a:ext>
              </a:extLst>
            </p:cNvPr>
            <p:cNvCxnSpPr>
              <a:cxnSpLocks/>
            </p:cNvCxnSpPr>
            <p:nvPr/>
          </p:nvCxnSpPr>
          <p:spPr>
            <a:xfrm>
              <a:off x="3207214" y="2053247"/>
              <a:ext cx="2410460" cy="0"/>
            </a:xfrm>
            <a:prstGeom prst="line">
              <a:avLst/>
            </a:prstGeom>
            <a:ln>
              <a:solidFill>
                <a:srgbClr val="2F4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942C94-AF37-A36C-9401-4B33EB98398C}"/>
              </a:ext>
            </a:extLst>
          </p:cNvPr>
          <p:cNvGrpSpPr/>
          <p:nvPr/>
        </p:nvGrpSpPr>
        <p:grpSpPr>
          <a:xfrm>
            <a:off x="4616022" y="1705928"/>
            <a:ext cx="3111904" cy="442020"/>
            <a:chOff x="5877345" y="1617065"/>
            <a:chExt cx="2410460" cy="4420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AA8546-3F22-10EE-1CC2-58E9EA60B0F5}"/>
                </a:ext>
              </a:extLst>
            </p:cNvPr>
            <p:cNvSpPr/>
            <p:nvPr/>
          </p:nvSpPr>
          <p:spPr>
            <a:xfrm>
              <a:off x="5877345" y="1617065"/>
              <a:ext cx="2410460" cy="442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Verfahren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33756B-CBCD-DAE7-452F-7D7609D71FE8}"/>
                </a:ext>
              </a:extLst>
            </p:cNvPr>
            <p:cNvCxnSpPr>
              <a:cxnSpLocks/>
            </p:cNvCxnSpPr>
            <p:nvPr/>
          </p:nvCxnSpPr>
          <p:spPr>
            <a:xfrm>
              <a:off x="5877345" y="2059085"/>
              <a:ext cx="2410460" cy="0"/>
            </a:xfrm>
            <a:prstGeom prst="line">
              <a:avLst/>
            </a:prstGeom>
            <a:ln>
              <a:solidFill>
                <a:srgbClr val="2F4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14E75C-FA3D-132B-4B07-B9A4E7073800}"/>
              </a:ext>
            </a:extLst>
          </p:cNvPr>
          <p:cNvGrpSpPr/>
          <p:nvPr/>
        </p:nvGrpSpPr>
        <p:grpSpPr>
          <a:xfrm>
            <a:off x="8044734" y="1705928"/>
            <a:ext cx="3111904" cy="442020"/>
            <a:chOff x="5877345" y="1617065"/>
            <a:chExt cx="2410460" cy="4420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FCE3BC-D071-84D1-7A74-3BDB5795021A}"/>
                </a:ext>
              </a:extLst>
            </p:cNvPr>
            <p:cNvSpPr/>
            <p:nvPr/>
          </p:nvSpPr>
          <p:spPr>
            <a:xfrm>
              <a:off x="5877345" y="1617065"/>
              <a:ext cx="2410460" cy="442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Herausforderungen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885A1D-C73B-19A3-F3A6-7118D0DFF604}"/>
                </a:ext>
              </a:extLst>
            </p:cNvPr>
            <p:cNvCxnSpPr>
              <a:cxnSpLocks/>
            </p:cNvCxnSpPr>
            <p:nvPr/>
          </p:nvCxnSpPr>
          <p:spPr>
            <a:xfrm>
              <a:off x="5877345" y="2059085"/>
              <a:ext cx="2410460" cy="0"/>
            </a:xfrm>
            <a:prstGeom prst="line">
              <a:avLst/>
            </a:prstGeom>
            <a:ln>
              <a:solidFill>
                <a:srgbClr val="2F4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0320E9-B199-0D8A-C411-EC72143682E5}"/>
              </a:ext>
            </a:extLst>
          </p:cNvPr>
          <p:cNvSpPr txBox="1"/>
          <p:nvPr/>
        </p:nvSpPr>
        <p:spPr>
          <a:xfrm>
            <a:off x="1187309" y="2239139"/>
            <a:ext cx="3111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dirty="0"/>
              <a:t>Kunden, die diesen Artikel gekauft haben, kauften auch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dirty="0"/>
              <a:t>Generiere die Top-N passendsten Items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8FD06-F784-4887-5E63-12E85D4D6956}"/>
              </a:ext>
            </a:extLst>
          </p:cNvPr>
          <p:cNvSpPr txBox="1"/>
          <p:nvPr/>
        </p:nvSpPr>
        <p:spPr>
          <a:xfrm>
            <a:off x="8044734" y="2239139"/>
            <a:ext cx="31119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r>
              <a:rPr lang="de-DE" dirty="0"/>
              <a:t>Evaluierungen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dirty="0">
                <a:sym typeface="Wingdings" panose="05000000000000000000" pitchFamily="2" charset="2"/>
              </a:rPr>
              <a:t>Empfehlungssysteme gehören zur Kategorie des </a:t>
            </a:r>
            <a:r>
              <a:rPr lang="de-DE" b="0" i="1" dirty="0" err="1">
                <a:sym typeface="Wingdings" panose="05000000000000000000" pitchFamily="2" charset="2"/>
              </a:rPr>
              <a:t>unsupervised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learnings</a:t>
            </a:r>
            <a:endParaRPr lang="de-DE" b="0" i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dirty="0">
                <a:sym typeface="Wingdings" panose="05000000000000000000" pitchFamily="2" charset="2"/>
              </a:rPr>
              <a:t>Verschiedene Evaluierungsmöglichkeiten mit Vor- &amp; Nachteilen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1F73E8-0ABF-D4BB-44BB-C9EEBF278F1B}"/>
              </a:ext>
            </a:extLst>
          </p:cNvPr>
          <p:cNvSpPr txBox="1"/>
          <p:nvPr/>
        </p:nvSpPr>
        <p:spPr>
          <a:xfrm>
            <a:off x="8044734" y="3875685"/>
            <a:ext cx="3309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r>
              <a:rPr lang="de-DE" dirty="0"/>
              <a:t>Verknüpfung verschiedener Datenquellen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dirty="0"/>
              <a:t>Wie können empirische Empfehlungen generiert werden, die auf verschiedenen und unterschiedlichen Informationen basieren?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B7719-9C57-C6DA-F468-97C5D77799D6}"/>
              </a:ext>
            </a:extLst>
          </p:cNvPr>
          <p:cNvSpPr txBox="1"/>
          <p:nvPr/>
        </p:nvSpPr>
        <p:spPr>
          <a:xfrm>
            <a:off x="4616022" y="5854079"/>
            <a:ext cx="311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r>
              <a:rPr lang="de-DE" b="0" dirty="0"/>
              <a:t>weitere Verfahren…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F99495-DDAA-F38C-D0A3-DD4EDCC6898A}"/>
              </a:ext>
            </a:extLst>
          </p:cNvPr>
          <p:cNvGrpSpPr/>
          <p:nvPr/>
        </p:nvGrpSpPr>
        <p:grpSpPr>
          <a:xfrm>
            <a:off x="1187309" y="3511019"/>
            <a:ext cx="3111904" cy="1786470"/>
            <a:chOff x="1187309" y="3820302"/>
            <a:chExt cx="3111904" cy="17864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0FAA29-502B-F7AF-D25F-4D302EAA9ADB}"/>
                </a:ext>
              </a:extLst>
            </p:cNvPr>
            <p:cNvGrpSpPr/>
            <p:nvPr/>
          </p:nvGrpSpPr>
          <p:grpSpPr>
            <a:xfrm>
              <a:off x="1187309" y="3820302"/>
              <a:ext cx="1798325" cy="997944"/>
              <a:chOff x="1227470" y="3820302"/>
              <a:chExt cx="1798325" cy="997944"/>
            </a:xfrm>
          </p:grpSpPr>
          <p:pic>
            <p:nvPicPr>
              <p:cNvPr id="25" name="Picture 2" descr="A concise tutorial on recommender systems – AI Society – Artificial  Intelligence Hacking Group">
                <a:extLst>
                  <a:ext uri="{FF2B5EF4-FFF2-40B4-BE49-F238E27FC236}">
                    <a16:creationId xmlns:a16="http://schemas.microsoft.com/office/drawing/2014/main" id="{2E562FC0-EDAC-A9F0-5F26-93C6207EAD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470" y="3820302"/>
                <a:ext cx="1798325" cy="997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Grafik 12">
                <a:extLst>
                  <a:ext uri="{FF2B5EF4-FFF2-40B4-BE49-F238E27FC236}">
                    <a16:creationId xmlns:a16="http://schemas.microsoft.com/office/drawing/2014/main" id="{064D5FE6-EBE8-2A71-9EF8-9102B3E76F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656" b="5868"/>
              <a:stretch/>
            </p:blipFill>
            <p:spPr>
              <a:xfrm>
                <a:off x="2335685" y="3820303"/>
                <a:ext cx="690109" cy="261242"/>
              </a:xfrm>
              <a:prstGeom prst="rect">
                <a:avLst/>
              </a:prstGeom>
            </p:spPr>
          </p:pic>
        </p:grpSp>
        <p:grpSp>
          <p:nvGrpSpPr>
            <p:cNvPr id="22" name="Gruppieren 18">
              <a:extLst>
                <a:ext uri="{FF2B5EF4-FFF2-40B4-BE49-F238E27FC236}">
                  <a16:creationId xmlns:a16="http://schemas.microsoft.com/office/drawing/2014/main" id="{61E7FD37-79E3-609D-6E16-A67A7D2D56BF}"/>
                </a:ext>
              </a:extLst>
            </p:cNvPr>
            <p:cNvGrpSpPr/>
            <p:nvPr/>
          </p:nvGrpSpPr>
          <p:grpSpPr>
            <a:xfrm>
              <a:off x="2500888" y="4496212"/>
              <a:ext cx="1798325" cy="1110560"/>
              <a:chOff x="1470993" y="4669020"/>
              <a:chExt cx="2472271" cy="15521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3" name="Picture 10" descr="Netflix recommendations get the human touch with new Collections | Trusted  Reviews">
                <a:extLst>
                  <a:ext uri="{FF2B5EF4-FFF2-40B4-BE49-F238E27FC236}">
                    <a16:creationId xmlns:a16="http://schemas.microsoft.com/office/drawing/2014/main" id="{B8297EC1-1090-ABE3-1ADE-ACC2DE18CF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0993" y="4690304"/>
                <a:ext cx="2472271" cy="1530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Grafik 16">
                <a:extLst>
                  <a:ext uri="{FF2B5EF4-FFF2-40B4-BE49-F238E27FC236}">
                    <a16:creationId xmlns:a16="http://schemas.microsoft.com/office/drawing/2014/main" id="{A9FEDD69-C80B-DE42-59C7-3DFBAD465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0152" y="4669020"/>
                <a:ext cx="1003112" cy="325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5641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9152A8D-919C-91AE-275C-99BAF73096ED}"/>
              </a:ext>
            </a:extLst>
          </p:cNvPr>
          <p:cNvSpPr/>
          <p:nvPr/>
        </p:nvSpPr>
        <p:spPr>
          <a:xfrm>
            <a:off x="5821679" y="3270142"/>
            <a:ext cx="5104625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7488D-5F35-9620-BE96-2D70ADAD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Collaborative </a:t>
            </a:r>
            <a:r>
              <a:rPr lang="de-DE" dirty="0" err="1"/>
              <a:t>Filtering</a:t>
            </a:r>
            <a:r>
              <a:rPr lang="de-DE" dirty="0"/>
              <a:t> – Deep Dive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B48B5-F43E-AB32-3B1F-280F6D03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19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F0E375-D15D-661B-37F5-5BC6CACC3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3030"/>
            <a:ext cx="4083050" cy="393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1674F6-2121-60F6-31A9-663DF96A78A9}"/>
              </a:ext>
            </a:extLst>
          </p:cNvPr>
          <p:cNvSpPr txBox="1"/>
          <p:nvPr/>
        </p:nvSpPr>
        <p:spPr>
          <a:xfrm>
            <a:off x="1016000" y="5455334"/>
            <a:ext cx="127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Quelle</a:t>
            </a:r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F6C796-0708-B21A-9188-4D9D0F41936E}"/>
              </a:ext>
            </a:extLst>
          </p:cNvPr>
          <p:cNvGrpSpPr/>
          <p:nvPr/>
        </p:nvGrpSpPr>
        <p:grpSpPr>
          <a:xfrm>
            <a:off x="5880279" y="1816100"/>
            <a:ext cx="5460642" cy="3225800"/>
            <a:chOff x="940158" y="1930400"/>
            <a:chExt cx="7670443" cy="32258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C89873-9839-8A0C-6AB8-834ED9AADC1C}"/>
                </a:ext>
              </a:extLst>
            </p:cNvPr>
            <p:cNvGrpSpPr/>
            <p:nvPr/>
          </p:nvGrpSpPr>
          <p:grpSpPr>
            <a:xfrm>
              <a:off x="940158" y="1930400"/>
              <a:ext cx="7670443" cy="400676"/>
              <a:chOff x="940158" y="1930400"/>
              <a:chExt cx="7670443" cy="4006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E6035E-E178-E874-0430-5D6A7FA6471B}"/>
                  </a:ext>
                </a:extLst>
              </p:cNvPr>
              <p:cNvSpPr/>
              <p:nvPr/>
            </p:nvSpPr>
            <p:spPr>
              <a:xfrm>
                <a:off x="940158" y="1930400"/>
                <a:ext cx="7670442" cy="400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Vorgehen beim Memory-</a:t>
                </a:r>
                <a:r>
                  <a:rPr lang="de-DE" b="1" dirty="0" err="1">
                    <a:solidFill>
                      <a:schemeClr val="tx1"/>
                    </a:solidFill>
                  </a:rPr>
                  <a:t>based</a:t>
                </a:r>
                <a:r>
                  <a:rPr lang="de-DE" b="1" dirty="0">
                    <a:solidFill>
                      <a:schemeClr val="tx1"/>
                    </a:solidFill>
                  </a:rPr>
                  <a:t> Verfahren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7F0C6E5-2F8B-C259-F2E2-6DBB8E1D7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159" y="2331076"/>
                <a:ext cx="76704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170931-4B93-CC40-936A-599B232C2844}"/>
                </a:ext>
              </a:extLst>
            </p:cNvPr>
            <p:cNvSpPr/>
            <p:nvPr/>
          </p:nvSpPr>
          <p:spPr>
            <a:xfrm>
              <a:off x="940158" y="2501900"/>
              <a:ext cx="7670442" cy="2654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/>
              </a:pPr>
              <a:r>
                <a:rPr lang="de-DE" dirty="0">
                  <a:solidFill>
                    <a:schemeClr val="tx1"/>
                  </a:solidFill>
                </a:rPr>
                <a:t>Matrik im „User-Item“-Format liegt vor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e-DE" dirty="0">
                  <a:solidFill>
                    <a:schemeClr val="tx1"/>
                  </a:solidFill>
                </a:rPr>
                <a:t>Berechnung der Ähnlichkeitsmatrix für die User durch z.B. </a:t>
              </a:r>
              <a:r>
                <a:rPr lang="de-DE" dirty="0" err="1">
                  <a:solidFill>
                    <a:schemeClr val="tx1"/>
                  </a:solidFill>
                </a:rPr>
                <a:t>Cosine</a:t>
              </a:r>
              <a:r>
                <a:rPr lang="de-DE" dirty="0">
                  <a:solidFill>
                    <a:schemeClr val="tx1"/>
                  </a:solidFill>
                </a:rPr>
                <a:t>-Korrelation:</a:t>
              </a:r>
            </a:p>
            <a:p>
              <a:pPr marL="342900" indent="-342900">
                <a:buFont typeface="+mj-lt"/>
                <a:buAutoNum type="arabicPeriod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de-DE" dirty="0">
                  <a:solidFill>
                    <a:schemeClr val="tx1"/>
                  </a:solidFill>
                </a:rPr>
                <a:t>Mit der </a:t>
              </a:r>
              <a:r>
                <a:rPr lang="de-DE" dirty="0" err="1">
                  <a:solidFill>
                    <a:schemeClr val="tx1"/>
                  </a:solidFill>
                </a:rPr>
                <a:t>Cosine</a:t>
              </a:r>
              <a:r>
                <a:rPr lang="de-DE" dirty="0">
                  <a:solidFill>
                    <a:schemeClr val="tx1"/>
                  </a:solidFill>
                </a:rPr>
                <a:t>-</a:t>
              </a:r>
              <a:r>
                <a:rPr lang="de-DE" dirty="0" err="1">
                  <a:solidFill>
                    <a:schemeClr val="tx1"/>
                  </a:solidFill>
                </a:rPr>
                <a:t>Similiarity</a:t>
              </a:r>
              <a:r>
                <a:rPr lang="de-DE" dirty="0">
                  <a:solidFill>
                    <a:schemeClr val="tx1"/>
                  </a:solidFill>
                </a:rPr>
                <a:t>-Matrix nun die ähnlichsten Nutzer identifizieren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e-DE" dirty="0">
                  <a:solidFill>
                    <a:schemeClr val="tx1"/>
                  </a:solidFill>
                </a:rPr>
                <a:t>Von den identifizierten Nutzern können die dazugehörigen User-Item-Interaktionen für Produktempfehlungen berücksichtigt werden</a:t>
              </a:r>
            </a:p>
            <a:p>
              <a:pPr marL="342900" indent="-342900">
                <a:buFont typeface="+mj-lt"/>
                <a:buAutoNum type="arabicPeriod"/>
              </a:pPr>
              <a:endParaRPr lang="de-DE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AECC0BFC-BF90-41A2-3646-CE5B38A03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0279" y="3296811"/>
            <a:ext cx="4942402" cy="102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9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56C0C-18C4-4244-BDD7-860B9571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90D562-3954-400C-BF9F-F5C607F8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</a:t>
            </a:fld>
            <a:endParaRPr lang="de-DE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92B567B5-B8A0-44C4-9132-D179DA5B40BF}"/>
              </a:ext>
            </a:extLst>
          </p:cNvPr>
          <p:cNvSpPr txBox="1"/>
          <p:nvPr/>
        </p:nvSpPr>
        <p:spPr>
          <a:xfrm>
            <a:off x="1001391" y="4571303"/>
            <a:ext cx="4492484" cy="1569660"/>
          </a:xfrm>
          <a:prstGeom prst="rect">
            <a:avLst/>
          </a:prstGeom>
          <a:solidFill>
            <a:srgbClr val="FFFF00"/>
          </a:solidFill>
          <a:ln w="19050">
            <a:solidFill>
              <a:srgbClr val="B80D48"/>
            </a:solidFill>
          </a:ln>
        </p:spPr>
        <p:txBody>
          <a:bodyPr wrap="square" rtlCol="0" anchor="ctr">
            <a:spAutoFit/>
          </a:bodyPr>
          <a:lstStyle/>
          <a:p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Es braucht einen </a:t>
            </a:r>
            <a:r>
              <a:rPr lang="de-DE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persönlichen Assistenten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, der C2G wie seine eigene Westentasche kennt. Dieser soll dir dabei helfen, dich mit anderen innovativen und kreativen Köpfen zu </a:t>
            </a:r>
            <a:r>
              <a:rPr lang="de-DE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connecten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und dich bei der </a:t>
            </a:r>
            <a:r>
              <a:rPr lang="de-DE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Bedienung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der Plattform </a:t>
            </a:r>
            <a:r>
              <a:rPr lang="de-DE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zu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unterstützen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6" name="Picture 2" descr="Landing-Page">
            <a:extLst>
              <a:ext uri="{FF2B5EF4-FFF2-40B4-BE49-F238E27FC236}">
                <a16:creationId xmlns:a16="http://schemas.microsoft.com/office/drawing/2014/main" id="{C6AA8184-4A01-4353-8032-7DC38138C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2"/>
          <a:stretch/>
        </p:blipFill>
        <p:spPr bwMode="auto">
          <a:xfrm>
            <a:off x="713931" y="1370922"/>
            <a:ext cx="5067404" cy="329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40">
            <a:extLst>
              <a:ext uri="{FF2B5EF4-FFF2-40B4-BE49-F238E27FC236}">
                <a16:creationId xmlns:a16="http://schemas.microsoft.com/office/drawing/2014/main" id="{5256DF98-C5AB-458C-B4D1-74C255AF631E}"/>
              </a:ext>
            </a:extLst>
          </p:cNvPr>
          <p:cNvGrpSpPr/>
          <p:nvPr/>
        </p:nvGrpSpPr>
        <p:grpSpPr>
          <a:xfrm>
            <a:off x="5836247" y="3641121"/>
            <a:ext cx="5638284" cy="649314"/>
            <a:chOff x="5836247" y="3658901"/>
            <a:chExt cx="5638284" cy="649314"/>
          </a:xfrm>
        </p:grpSpPr>
        <p:pic>
          <p:nvPicPr>
            <p:cNvPr id="8" name="Graphic 17" descr="Soziales Netzwerk mit einfarbiger Füllung">
              <a:extLst>
                <a:ext uri="{FF2B5EF4-FFF2-40B4-BE49-F238E27FC236}">
                  <a16:creationId xmlns:a16="http://schemas.microsoft.com/office/drawing/2014/main" id="{416B7D64-8F50-4CCA-8962-95BB2F99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36247" y="3658901"/>
              <a:ext cx="649314" cy="649314"/>
            </a:xfrm>
            <a:prstGeom prst="rect">
              <a:avLst/>
            </a:prstGeom>
          </p:spPr>
        </p:pic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81219F5A-0353-4BF5-AE2A-71A771B44869}"/>
                </a:ext>
              </a:extLst>
            </p:cNvPr>
            <p:cNvSpPr txBox="1"/>
            <p:nvPr/>
          </p:nvSpPr>
          <p:spPr>
            <a:xfrm>
              <a:off x="6541192" y="3860448"/>
              <a:ext cx="493333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Netzwerk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von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Crypto-Enthusiasten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&amp; -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Spezialisten</a:t>
              </a:r>
            </a:p>
          </p:txBody>
        </p:sp>
      </p:grpSp>
      <p:grpSp>
        <p:nvGrpSpPr>
          <p:cNvPr id="10" name="Group 39">
            <a:extLst>
              <a:ext uri="{FF2B5EF4-FFF2-40B4-BE49-F238E27FC236}">
                <a16:creationId xmlns:a16="http://schemas.microsoft.com/office/drawing/2014/main" id="{A79C573A-6152-4BE5-A682-93A23399F3E8}"/>
              </a:ext>
            </a:extLst>
          </p:cNvPr>
          <p:cNvGrpSpPr/>
          <p:nvPr/>
        </p:nvGrpSpPr>
        <p:grpSpPr>
          <a:xfrm>
            <a:off x="5836247" y="4397854"/>
            <a:ext cx="5371584" cy="649314"/>
            <a:chOff x="5836247" y="4463894"/>
            <a:chExt cx="5371584" cy="649314"/>
          </a:xfrm>
        </p:grpSpPr>
        <p:pic>
          <p:nvPicPr>
            <p:cNvPr id="11" name="Graphic 15" descr="Glühbirne und Zahnrad mit einfarbiger Füllung">
              <a:extLst>
                <a:ext uri="{FF2B5EF4-FFF2-40B4-BE49-F238E27FC236}">
                  <a16:creationId xmlns:a16="http://schemas.microsoft.com/office/drawing/2014/main" id="{5C8B41D3-BA6E-40B2-A2B0-6E7F493DC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36247" y="4463894"/>
              <a:ext cx="649314" cy="649314"/>
            </a:xfrm>
            <a:prstGeom prst="rect">
              <a:avLst/>
            </a:prstGeom>
          </p:spPr>
        </p:pic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AAB41FFB-0F16-4168-89B3-EBBC77C95C69}"/>
                </a:ext>
              </a:extLst>
            </p:cNvPr>
            <p:cNvSpPr txBox="1"/>
            <p:nvPr/>
          </p:nvSpPr>
          <p:spPr>
            <a:xfrm>
              <a:off x="6541192" y="4665441"/>
              <a:ext cx="466663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Gute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Ideen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werden mit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Followern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belohnt</a:t>
              </a:r>
            </a:p>
          </p:txBody>
        </p:sp>
      </p:grpSp>
      <p:grpSp>
        <p:nvGrpSpPr>
          <p:cNvPr id="13" name="Group 43">
            <a:extLst>
              <a:ext uri="{FF2B5EF4-FFF2-40B4-BE49-F238E27FC236}">
                <a16:creationId xmlns:a16="http://schemas.microsoft.com/office/drawing/2014/main" id="{80820BDD-AC37-4B87-9FA2-D200A44790E7}"/>
              </a:ext>
            </a:extLst>
          </p:cNvPr>
          <p:cNvGrpSpPr/>
          <p:nvPr/>
        </p:nvGrpSpPr>
        <p:grpSpPr>
          <a:xfrm>
            <a:off x="5836247" y="1370922"/>
            <a:ext cx="5371584" cy="649314"/>
            <a:chOff x="5836247" y="1243922"/>
            <a:chExt cx="5371584" cy="649314"/>
          </a:xfrm>
        </p:grpSpPr>
        <p:pic>
          <p:nvPicPr>
            <p:cNvPr id="14" name="Graphic 13" descr="Darlehen mit einfarbiger Füllung">
              <a:extLst>
                <a:ext uri="{FF2B5EF4-FFF2-40B4-BE49-F238E27FC236}">
                  <a16:creationId xmlns:a16="http://schemas.microsoft.com/office/drawing/2014/main" id="{A2F371CD-7145-488C-8192-D53CDB023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36247" y="1243922"/>
              <a:ext cx="649314" cy="649314"/>
            </a:xfrm>
            <a:prstGeom prst="rect">
              <a:avLst/>
            </a:prstGeom>
          </p:spPr>
        </p:pic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E98880B9-86CF-4EDD-B622-31AB0D8EE50D}"/>
                </a:ext>
              </a:extLst>
            </p:cNvPr>
            <p:cNvSpPr txBox="1"/>
            <p:nvPr/>
          </p:nvSpPr>
          <p:spPr>
            <a:xfrm>
              <a:off x="6541192" y="1322358"/>
              <a:ext cx="466663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Teile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Erfahrungen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und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Beweggründe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kürzlich getätigter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Trades</a:t>
              </a:r>
            </a:p>
          </p:txBody>
        </p:sp>
      </p:grpSp>
      <p:grpSp>
        <p:nvGrpSpPr>
          <p:cNvPr id="16" name="Group 41">
            <a:extLst>
              <a:ext uri="{FF2B5EF4-FFF2-40B4-BE49-F238E27FC236}">
                <a16:creationId xmlns:a16="http://schemas.microsoft.com/office/drawing/2014/main" id="{0FF4FC98-5DBE-49AD-968A-8F40D6C2782C}"/>
              </a:ext>
            </a:extLst>
          </p:cNvPr>
          <p:cNvGrpSpPr/>
          <p:nvPr/>
        </p:nvGrpSpPr>
        <p:grpSpPr>
          <a:xfrm>
            <a:off x="5836247" y="2884388"/>
            <a:ext cx="5638284" cy="649314"/>
            <a:chOff x="5836247" y="2853908"/>
            <a:chExt cx="5638284" cy="649314"/>
          </a:xfrm>
        </p:grpSpPr>
        <p:pic>
          <p:nvPicPr>
            <p:cNvPr id="17" name="Graphic 21" descr="Feder mit einfarbiger Füllung">
              <a:extLst>
                <a:ext uri="{FF2B5EF4-FFF2-40B4-BE49-F238E27FC236}">
                  <a16:creationId xmlns:a16="http://schemas.microsoft.com/office/drawing/2014/main" id="{70B5A7C4-D00F-4043-9C2D-FD2D71DAC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36247" y="2853908"/>
              <a:ext cx="649314" cy="649314"/>
            </a:xfrm>
            <a:prstGeom prst="rect">
              <a:avLst/>
            </a:prstGeom>
          </p:spPr>
        </p:pic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10A55F2-9BC2-47C2-B829-5A80FFC05167}"/>
                </a:ext>
              </a:extLst>
            </p:cNvPr>
            <p:cNvSpPr txBox="1"/>
            <p:nvPr/>
          </p:nvSpPr>
          <p:spPr>
            <a:xfrm>
              <a:off x="6541192" y="3055455"/>
              <a:ext cx="493333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Veröffentliche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Blog-Beiträge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zu relevanten Crypto-Themen</a:t>
              </a:r>
            </a:p>
          </p:txBody>
        </p:sp>
      </p:grpSp>
      <p:grpSp>
        <p:nvGrpSpPr>
          <p:cNvPr id="19" name="Group 42">
            <a:extLst>
              <a:ext uri="{FF2B5EF4-FFF2-40B4-BE49-F238E27FC236}">
                <a16:creationId xmlns:a16="http://schemas.microsoft.com/office/drawing/2014/main" id="{D5FE1853-1FF6-4488-A704-6D4148EDA67E}"/>
              </a:ext>
            </a:extLst>
          </p:cNvPr>
          <p:cNvGrpSpPr/>
          <p:nvPr/>
        </p:nvGrpSpPr>
        <p:grpSpPr>
          <a:xfrm>
            <a:off x="5836247" y="2127655"/>
            <a:ext cx="5638284" cy="649314"/>
            <a:chOff x="5836247" y="2048915"/>
            <a:chExt cx="5638284" cy="649314"/>
          </a:xfrm>
        </p:grpSpPr>
        <p:pic>
          <p:nvPicPr>
            <p:cNvPr id="20" name="Graphic 11" descr="Schild Häkchen mit einfarbiger Füllung">
              <a:extLst>
                <a:ext uri="{FF2B5EF4-FFF2-40B4-BE49-F238E27FC236}">
                  <a16:creationId xmlns:a16="http://schemas.microsoft.com/office/drawing/2014/main" id="{88A6682C-975B-475C-847C-D5430E88D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36247" y="2048915"/>
              <a:ext cx="649314" cy="649314"/>
            </a:xfrm>
            <a:prstGeom prst="rect">
              <a:avLst/>
            </a:prstGeom>
          </p:spPr>
        </p:pic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43F4F469-6B7F-4B57-956D-CE2D5D9DF432}"/>
                </a:ext>
              </a:extLst>
            </p:cNvPr>
            <p:cNvSpPr txBox="1"/>
            <p:nvPr/>
          </p:nvSpPr>
          <p:spPr>
            <a:xfrm>
              <a:off x="6541192" y="2127351"/>
              <a:ext cx="493333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Keine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Scams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mehr –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Misserfolge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von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Wannabe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-Gurus sind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transparent</a:t>
              </a:r>
            </a:p>
          </p:txBody>
        </p:sp>
      </p:grpSp>
      <p:grpSp>
        <p:nvGrpSpPr>
          <p:cNvPr id="22" name="Group 38">
            <a:extLst>
              <a:ext uri="{FF2B5EF4-FFF2-40B4-BE49-F238E27FC236}">
                <a16:creationId xmlns:a16="http://schemas.microsoft.com/office/drawing/2014/main" id="{9DAC3FA3-60B1-4029-A4D2-457B0401937F}"/>
              </a:ext>
            </a:extLst>
          </p:cNvPr>
          <p:cNvGrpSpPr/>
          <p:nvPr/>
        </p:nvGrpSpPr>
        <p:grpSpPr>
          <a:xfrm>
            <a:off x="5836247" y="5154586"/>
            <a:ext cx="5371584" cy="649314"/>
            <a:chOff x="5836247" y="5268886"/>
            <a:chExt cx="5371584" cy="649314"/>
          </a:xfrm>
        </p:grpSpPr>
        <p:pic>
          <p:nvPicPr>
            <p:cNvPr id="23" name="Graphic 28" descr="Fliegendes Geld mit einfarbiger Füllung">
              <a:extLst>
                <a:ext uri="{FF2B5EF4-FFF2-40B4-BE49-F238E27FC236}">
                  <a16:creationId xmlns:a16="http://schemas.microsoft.com/office/drawing/2014/main" id="{134EC732-A877-492D-B701-0CFBC90A9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36247" y="5268886"/>
              <a:ext cx="649314" cy="649314"/>
            </a:xfrm>
            <a:prstGeom prst="rect">
              <a:avLst/>
            </a:prstGeom>
          </p:spPr>
        </p:pic>
        <p:sp>
          <p:nvSpPr>
            <p:cNvPr id="24" name="TextBox 32">
              <a:extLst>
                <a:ext uri="{FF2B5EF4-FFF2-40B4-BE49-F238E27FC236}">
                  <a16:creationId xmlns:a16="http://schemas.microsoft.com/office/drawing/2014/main" id="{120C8456-AC2E-463D-B4B2-CEEA3D2647C8}"/>
                </a:ext>
              </a:extLst>
            </p:cNvPr>
            <p:cNvSpPr txBox="1"/>
            <p:nvPr/>
          </p:nvSpPr>
          <p:spPr>
            <a:xfrm>
              <a:off x="6541192" y="5470433"/>
              <a:ext cx="466663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Werde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reich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durch das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Expertenwissen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der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712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7839C-2369-EF2C-3414-74F14FA1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20</a:t>
            </a:fld>
            <a:endParaRPr lang="de-D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98CB7A-91FB-AA8F-B778-08BE3352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1" y="1257301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20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BBEA-E10C-20C0-E966-AECC0B15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findet man relevante Nutzer?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60C43-6969-6981-A33C-85F0927B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21</a:t>
            </a:fld>
            <a:endParaRPr lang="de-DE"/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8038A2CA-2D32-776C-66D5-72449AE6A13B}"/>
              </a:ext>
            </a:extLst>
          </p:cNvPr>
          <p:cNvSpPr/>
          <p:nvPr/>
        </p:nvSpPr>
        <p:spPr>
          <a:xfrm>
            <a:off x="6722772" y="1958975"/>
            <a:ext cx="4631028" cy="2955925"/>
          </a:xfrm>
          <a:prstGeom prst="rect">
            <a:avLst/>
          </a:prstGeom>
          <a:solidFill>
            <a:srgbClr val="3A909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PageRank-Algorithmus ist ein Verfahren, die Linkpopularität eines Knoten zu bestimmen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mehr Links auf eine Seite verweisen, desto höher ist das Gewicht dieses Knoten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höher das Gewicht der verweisenden Konten ist, desto größer ist der Effekt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8024E4-B459-8568-F2B1-7A1B94FD8F10}"/>
              </a:ext>
            </a:extLst>
          </p:cNvPr>
          <p:cNvGrpSpPr/>
          <p:nvPr/>
        </p:nvGrpSpPr>
        <p:grpSpPr>
          <a:xfrm>
            <a:off x="838200" y="2060575"/>
            <a:ext cx="5726918" cy="2955925"/>
            <a:chOff x="838200" y="2060575"/>
            <a:chExt cx="5726918" cy="2955925"/>
          </a:xfrm>
        </p:grpSpPr>
        <p:pic>
          <p:nvPicPr>
            <p:cNvPr id="3074" name="Picture 2" descr="PageRank algorithm | NetworkX Guide">
              <a:extLst>
                <a:ext uri="{FF2B5EF4-FFF2-40B4-BE49-F238E27FC236}">
                  <a16:creationId xmlns:a16="http://schemas.microsoft.com/office/drawing/2014/main" id="{4856AAD1-39CA-19A1-B31E-2CA5AC533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060575"/>
              <a:ext cx="5726918" cy="295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77E31E-14DC-3533-AC59-67E6265A8A07}"/>
                </a:ext>
              </a:extLst>
            </p:cNvPr>
            <p:cNvSpPr/>
            <p:nvPr/>
          </p:nvSpPr>
          <p:spPr>
            <a:xfrm>
              <a:off x="5781674" y="4791074"/>
              <a:ext cx="783443" cy="22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Rectangle 35">
            <a:extLst>
              <a:ext uri="{FF2B5EF4-FFF2-40B4-BE49-F238E27FC236}">
                <a16:creationId xmlns:a16="http://schemas.microsoft.com/office/drawing/2014/main" id="{4985FAE5-CD68-BEFF-835D-C717E04EE751}"/>
              </a:ext>
            </a:extLst>
          </p:cNvPr>
          <p:cNvSpPr/>
          <p:nvPr/>
        </p:nvSpPr>
        <p:spPr>
          <a:xfrm>
            <a:off x="838199" y="5386387"/>
            <a:ext cx="10515599" cy="696688"/>
          </a:xfrm>
          <a:prstGeom prst="rect">
            <a:avLst/>
          </a:prstGeom>
          <a:noFill/>
          <a:ln>
            <a:solidFill>
              <a:srgbClr val="2B6A6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Bekannt durch:		Google 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Twitter 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Stanford</a:t>
            </a:r>
          </a:p>
        </p:txBody>
      </p:sp>
      <p:pic>
        <p:nvPicPr>
          <p:cNvPr id="3076" name="Picture 4" descr="Google - Kostenlose marken und logos Icons">
            <a:extLst>
              <a:ext uri="{FF2B5EF4-FFF2-40B4-BE49-F238E27FC236}">
                <a16:creationId xmlns:a16="http://schemas.microsoft.com/office/drawing/2014/main" id="{F9DAF9A3-9618-ED72-3726-7DCDB79F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79" y="5494224"/>
            <a:ext cx="481013" cy="4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witter – Wikipedia">
            <a:extLst>
              <a:ext uri="{FF2B5EF4-FFF2-40B4-BE49-F238E27FC236}">
                <a16:creationId xmlns:a16="http://schemas.microsoft.com/office/drawing/2014/main" id="{CE4BF993-46A8-467E-06F3-2701C08D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54" y="5494224"/>
            <a:ext cx="584787" cy="4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0CB6F00-D8AC-9476-2FD4-C32AF6F32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4" y="5494224"/>
            <a:ext cx="481013" cy="4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Nach rechts zeigender Finger, Handrücken Silhouette">
            <a:extLst>
              <a:ext uri="{FF2B5EF4-FFF2-40B4-BE49-F238E27FC236}">
                <a16:creationId xmlns:a16="http://schemas.microsoft.com/office/drawing/2014/main" id="{D2D0B1A4-A9C7-5B2F-117A-8352B59A6A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912903">
            <a:off x="4734589" y="5773403"/>
            <a:ext cx="302484" cy="3024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B56417-3C4A-2B44-D262-F52205C20625}"/>
              </a:ext>
            </a:extLst>
          </p:cNvPr>
          <p:cNvSpPr txBox="1"/>
          <p:nvPr/>
        </p:nvSpPr>
        <p:spPr>
          <a:xfrm>
            <a:off x="4943473" y="5875383"/>
            <a:ext cx="8382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100" i="1" dirty="0"/>
              <a:t>Click </a:t>
            </a:r>
            <a:r>
              <a:rPr lang="de-DE" sz="1100" i="1" dirty="0" err="1"/>
              <a:t>me</a:t>
            </a:r>
            <a:endParaRPr lang="de-DE" sz="1100" i="1" dirty="0"/>
          </a:p>
        </p:txBody>
      </p:sp>
    </p:spTree>
    <p:extLst>
      <p:ext uri="{BB962C8B-B14F-4D97-AF65-F5344CB8AC3E}">
        <p14:creationId xmlns:p14="http://schemas.microsoft.com/office/powerpoint/2010/main" val="331698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E0431-82B5-929D-7C66-5F2E6B78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PageRank – Deep Dive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25AD2-4D7B-59E5-D507-ACED41F9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22</a:t>
            </a:fld>
            <a:endParaRPr lang="de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3A3FB1-DD48-4D37-0E9A-C11BC219603B}"/>
              </a:ext>
            </a:extLst>
          </p:cNvPr>
          <p:cNvGrpSpPr/>
          <p:nvPr/>
        </p:nvGrpSpPr>
        <p:grpSpPr>
          <a:xfrm>
            <a:off x="940158" y="1930400"/>
            <a:ext cx="6400441" cy="3225800"/>
            <a:chOff x="940158" y="1930400"/>
            <a:chExt cx="7670443" cy="32258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CB3A43-6019-478C-2722-4CBE4AA24EFD}"/>
                </a:ext>
              </a:extLst>
            </p:cNvPr>
            <p:cNvGrpSpPr/>
            <p:nvPr/>
          </p:nvGrpSpPr>
          <p:grpSpPr>
            <a:xfrm>
              <a:off x="940158" y="1930400"/>
              <a:ext cx="7670443" cy="400676"/>
              <a:chOff x="940158" y="1930400"/>
              <a:chExt cx="7670443" cy="40067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9911F5-EFA9-81B0-D24D-850A23D848C3}"/>
                  </a:ext>
                </a:extLst>
              </p:cNvPr>
              <p:cNvSpPr/>
              <p:nvPr/>
            </p:nvSpPr>
            <p:spPr>
              <a:xfrm>
                <a:off x="940158" y="1930400"/>
                <a:ext cx="7670442" cy="400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Iteratives Vorgehen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21D02E8-8780-077F-4CB2-CA0EEA741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159" y="2331076"/>
                <a:ext cx="76704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9CDE3D4-226B-8E4D-C97F-C53D02BC5ADB}"/>
                    </a:ext>
                  </a:extLst>
                </p:cNvPr>
                <p:cNvSpPr/>
                <p:nvPr/>
              </p:nvSpPr>
              <p:spPr>
                <a:xfrm>
                  <a:off x="940158" y="2501900"/>
                  <a:ext cx="7670442" cy="265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de-DE" b="1" dirty="0">
                      <a:solidFill>
                        <a:schemeClr val="tx1"/>
                      </a:solidFill>
                    </a:rPr>
                    <a:t>t = 0</a:t>
                  </a:r>
                </a:p>
                <a:p>
                  <a:pPr marL="800100" lvl="1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;0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de-DE" dirty="0">
                      <a:solidFill>
                        <a:schemeClr val="tx1"/>
                      </a:solidFill>
                    </a:rPr>
                    <a:t>Für </a:t>
                  </a:r>
                  <a:r>
                    <a:rPr lang="de-DE" b="1" dirty="0">
                      <a:solidFill>
                        <a:schemeClr val="tx1"/>
                      </a:solidFill>
                    </a:rPr>
                    <a:t>t = 1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bis Erfüllung der Abbruchbedingung:</a:t>
                  </a:r>
                </a:p>
                <a:p>
                  <a:pPr marL="800100" lvl="1" indent="-342900">
                    <a:buFont typeface="+mj-lt"/>
                    <a:buAutoNum type="arabicPeriod"/>
                  </a:pPr>
                  <a:r>
                    <a:rPr lang="de-DE" dirty="0">
                      <a:solidFill>
                        <a:schemeClr val="tx1"/>
                      </a:solidFill>
                    </a:rPr>
                    <a:t>Update PageRank für alle Knoten:</a:t>
                  </a:r>
                  <a:br>
                    <a:rPr lang="de-DE" dirty="0">
                      <a:solidFill>
                        <a:schemeClr val="tx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e-D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+ⅆ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marL="800100" lvl="1" indent="-342900">
                    <a:buFont typeface="+mj-lt"/>
                    <a:buAutoNum type="arabicPeriod"/>
                  </a:pPr>
                  <a:r>
                    <a:rPr lang="de-DE" dirty="0">
                      <a:solidFill>
                        <a:schemeClr val="tx1"/>
                      </a:solidFill>
                    </a:rPr>
                    <a:t>Abbruchbedingung:</a:t>
                  </a:r>
                </a:p>
                <a:p>
                  <a:pPr marL="1257300" lvl="2" indent="-342900">
                    <a:buFont typeface="+mj-lt"/>
                    <a:buAutoNum type="arabicPeriod"/>
                  </a:pPr>
                  <a:r>
                    <a:rPr lang="de-DE" dirty="0">
                      <a:solidFill>
                        <a:schemeClr val="tx1"/>
                      </a:solidFill>
                    </a:rPr>
                    <a:t>Erreichung der definierten Iterationen</a:t>
                  </a:r>
                </a:p>
                <a:p>
                  <a:pPr marL="1257300" lvl="2" indent="-342900">
                    <a:buFont typeface="+mj-lt"/>
                    <a:buAutoNum type="arabicPeriod"/>
                  </a:pPr>
                  <a:r>
                    <a:rPr lang="de-DE" dirty="0">
                      <a:solidFill>
                        <a:schemeClr val="tx1"/>
                      </a:solidFill>
                    </a:rPr>
                    <a:t>Konvergenzbedingung</a:t>
                  </a:r>
                </a:p>
                <a:p>
                  <a:pPr marL="800100" lvl="1" indent="-342900">
                    <a:buFont typeface="+mj-lt"/>
                    <a:buAutoNum type="arabicPeriod"/>
                  </a:pPr>
                  <a:endParaRPr lang="de-DE" dirty="0">
                    <a:solidFill>
                      <a:schemeClr val="tx1"/>
                    </a:solidFill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endParaRPr lang="de-DE" dirty="0">
                    <a:solidFill>
                      <a:schemeClr val="tx1"/>
                    </a:solidFill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9CDE3D4-226B-8E4D-C97F-C53D02BC5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58" y="2501900"/>
                  <a:ext cx="7670442" cy="2654300"/>
                </a:xfrm>
                <a:prstGeom prst="rect">
                  <a:avLst/>
                </a:prstGeom>
                <a:blipFill>
                  <a:blip r:embed="rId3"/>
                  <a:stretch>
                    <a:fillRect l="-762" t="-1147" b="-2224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4897CE6-970B-ADC5-5A5B-D1758CC7F3EF}"/>
              </a:ext>
            </a:extLst>
          </p:cNvPr>
          <p:cNvSpPr/>
          <p:nvPr/>
        </p:nvSpPr>
        <p:spPr>
          <a:xfrm>
            <a:off x="7988300" y="2331074"/>
            <a:ext cx="3467100" cy="3333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In der Praxis: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Effizientere Berechnung durch Darstellung mit Matrizen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Netzwerk wird über eine </a:t>
            </a:r>
            <a:r>
              <a:rPr lang="de-DE" dirty="0" err="1">
                <a:solidFill>
                  <a:schemeClr val="tx1"/>
                </a:solidFill>
              </a:rPr>
              <a:t>Adjazenzmatrix</a:t>
            </a:r>
            <a:r>
              <a:rPr lang="de-DE" dirty="0">
                <a:solidFill>
                  <a:schemeClr val="tx1"/>
                </a:solidFill>
              </a:rPr>
              <a:t> abgebildet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15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B4C8-C748-6B34-38B8-A0886E40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Lösungsvorschlag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465BC-657F-22F7-9046-0E4D87AEA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23</a:t>
            </a:fld>
            <a:endParaRPr lang="de-DE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B5556BF1-4D1A-7EF0-50DE-AEE7DB6AC8F0}"/>
              </a:ext>
            </a:extLst>
          </p:cNvPr>
          <p:cNvSpPr>
            <a:spLocks noChangeAspect="1"/>
          </p:cNvSpPr>
          <p:nvPr/>
        </p:nvSpPr>
        <p:spPr>
          <a:xfrm>
            <a:off x="5903013" y="2851576"/>
            <a:ext cx="385974" cy="385974"/>
          </a:xfrm>
          <a:prstGeom prst="plus">
            <a:avLst>
              <a:gd name="adj" fmla="val 41702"/>
            </a:avLst>
          </a:prstGeom>
          <a:solidFill>
            <a:srgbClr val="2F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36">
            <a:extLst>
              <a:ext uri="{FF2B5EF4-FFF2-40B4-BE49-F238E27FC236}">
                <a16:creationId xmlns:a16="http://schemas.microsoft.com/office/drawing/2014/main" id="{BFDBC78D-338A-44E5-4DFE-5913ECEC529E}"/>
              </a:ext>
            </a:extLst>
          </p:cNvPr>
          <p:cNvSpPr/>
          <p:nvPr/>
        </p:nvSpPr>
        <p:spPr>
          <a:xfrm>
            <a:off x="6757450" y="1578652"/>
            <a:ext cx="4459456" cy="27717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179A8-C265-6317-B10E-5FE07E78ADE9}"/>
              </a:ext>
            </a:extLst>
          </p:cNvPr>
          <p:cNvSpPr txBox="1"/>
          <p:nvPr/>
        </p:nvSpPr>
        <p:spPr>
          <a:xfrm>
            <a:off x="7320235" y="1694508"/>
            <a:ext cx="37301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r>
              <a:rPr lang="de-DE" sz="1600" dirty="0"/>
              <a:t>Collaborative </a:t>
            </a:r>
            <a:r>
              <a:rPr lang="de-DE" sz="1600" dirty="0" err="1"/>
              <a:t>filtering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identifying</a:t>
            </a:r>
            <a:r>
              <a:rPr lang="de-DE" sz="1600" dirty="0"/>
              <a:t> </a:t>
            </a:r>
            <a:r>
              <a:rPr lang="de-DE" sz="1600" dirty="0" err="1"/>
              <a:t>similar</a:t>
            </a:r>
            <a:r>
              <a:rPr lang="de-DE" sz="1600" dirty="0"/>
              <a:t> </a:t>
            </a:r>
            <a:r>
              <a:rPr lang="de-DE" sz="1600" dirty="0" err="1"/>
              <a:t>portfolios</a:t>
            </a:r>
            <a:r>
              <a:rPr lang="de-DE" sz="1600" dirty="0"/>
              <a:t>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1B2739-B377-3629-4435-1E8D9C5D0A6A}"/>
              </a:ext>
            </a:extLst>
          </p:cNvPr>
          <p:cNvSpPr>
            <a:spLocks noChangeAspect="1"/>
          </p:cNvSpPr>
          <p:nvPr/>
        </p:nvSpPr>
        <p:spPr>
          <a:xfrm>
            <a:off x="6820950" y="1645520"/>
            <a:ext cx="385974" cy="386701"/>
          </a:xfrm>
          <a:prstGeom prst="ellipse">
            <a:avLst/>
          </a:prstGeom>
          <a:solidFill>
            <a:srgbClr val="2F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Textfeld 40">
            <a:extLst>
              <a:ext uri="{FF2B5EF4-FFF2-40B4-BE49-F238E27FC236}">
                <a16:creationId xmlns:a16="http://schemas.microsoft.com/office/drawing/2014/main" id="{B03F69D8-55F4-E762-0A2D-A3F7DD81D7FD}"/>
              </a:ext>
            </a:extLst>
          </p:cNvPr>
          <p:cNvSpPr txBox="1"/>
          <p:nvPr/>
        </p:nvSpPr>
        <p:spPr>
          <a:xfrm rot="16200000">
            <a:off x="-355803" y="2666910"/>
            <a:ext cx="2415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 err="1">
                <a:solidFill>
                  <a:srgbClr val="404040"/>
                </a:solidFill>
              </a:rPr>
              <a:t>Concepts</a:t>
            </a:r>
            <a:endParaRPr lang="de-DE" b="1" dirty="0">
              <a:solidFill>
                <a:srgbClr val="404040"/>
              </a:solidFill>
            </a:endParaRPr>
          </a:p>
        </p:txBody>
      </p:sp>
      <p:sp>
        <p:nvSpPr>
          <p:cNvPr id="24" name="Rechteck 1">
            <a:extLst>
              <a:ext uri="{FF2B5EF4-FFF2-40B4-BE49-F238E27FC236}">
                <a16:creationId xmlns:a16="http://schemas.microsoft.com/office/drawing/2014/main" id="{FD27B450-54A8-3B2E-78B5-6CC1BBBF742A}"/>
              </a:ext>
            </a:extLst>
          </p:cNvPr>
          <p:cNvSpPr/>
          <p:nvPr/>
        </p:nvSpPr>
        <p:spPr>
          <a:xfrm>
            <a:off x="1097280" y="1578652"/>
            <a:ext cx="4432386" cy="2749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09F3D6-D997-8452-D62D-4B4EB17BE54E}"/>
              </a:ext>
            </a:extLst>
          </p:cNvPr>
          <p:cNvSpPr>
            <a:spLocks noChangeAspect="1"/>
          </p:cNvSpPr>
          <p:nvPr/>
        </p:nvSpPr>
        <p:spPr>
          <a:xfrm>
            <a:off x="1141617" y="1618026"/>
            <a:ext cx="385974" cy="386701"/>
          </a:xfrm>
          <a:prstGeom prst="ellipse">
            <a:avLst/>
          </a:prstGeom>
          <a:solidFill>
            <a:srgbClr val="2F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FFFB7C-4264-2EF7-8705-7562EA9004E2}"/>
              </a:ext>
            </a:extLst>
          </p:cNvPr>
          <p:cNvSpPr txBox="1"/>
          <p:nvPr/>
        </p:nvSpPr>
        <p:spPr>
          <a:xfrm>
            <a:off x="1581250" y="1694508"/>
            <a:ext cx="365840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r>
              <a:rPr lang="de-DE" sz="1600" dirty="0"/>
              <a:t>PageRank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ranking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relevance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users</a:t>
            </a:r>
            <a:r>
              <a:rPr lang="de-DE" sz="1600" dirty="0"/>
              <a:t>: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D562DF3-E949-64EE-B92C-03FEAABFB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6821" r="5951" b="6580"/>
          <a:stretch/>
        </p:blipFill>
        <p:spPr bwMode="auto">
          <a:xfrm>
            <a:off x="1778489" y="2215591"/>
            <a:ext cx="3069968" cy="20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7">
            <a:extLst>
              <a:ext uri="{FF2B5EF4-FFF2-40B4-BE49-F238E27FC236}">
                <a16:creationId xmlns:a16="http://schemas.microsoft.com/office/drawing/2014/main" id="{57546CEB-B718-206A-BFC2-6E6DEB992676}"/>
              </a:ext>
            </a:extLst>
          </p:cNvPr>
          <p:cNvSpPr/>
          <p:nvPr/>
        </p:nvSpPr>
        <p:spPr>
          <a:xfrm rot="2284501">
            <a:off x="2936326" y="4492165"/>
            <a:ext cx="614515" cy="5923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Arrow: Right 37">
            <a:extLst>
              <a:ext uri="{FF2B5EF4-FFF2-40B4-BE49-F238E27FC236}">
                <a16:creationId xmlns:a16="http://schemas.microsoft.com/office/drawing/2014/main" id="{6709420A-7A19-B2A4-8DD4-787FE19887EF}"/>
              </a:ext>
            </a:extLst>
          </p:cNvPr>
          <p:cNvSpPr/>
          <p:nvPr/>
        </p:nvSpPr>
        <p:spPr>
          <a:xfrm rot="7684501">
            <a:off x="8679921" y="4490274"/>
            <a:ext cx="614515" cy="5923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15">
            <a:extLst>
              <a:ext uri="{FF2B5EF4-FFF2-40B4-BE49-F238E27FC236}">
                <a16:creationId xmlns:a16="http://schemas.microsoft.com/office/drawing/2014/main" id="{3A9ED71C-7700-A476-B357-71D6A4DAD6C5}"/>
              </a:ext>
            </a:extLst>
          </p:cNvPr>
          <p:cNvSpPr/>
          <p:nvPr/>
        </p:nvSpPr>
        <p:spPr>
          <a:xfrm>
            <a:off x="3618273" y="4727034"/>
            <a:ext cx="4955453" cy="643841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Personalized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PageRank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C626E-0DBF-0BD6-0A27-94AEAABB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544" y="2236647"/>
            <a:ext cx="3353268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70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05A5F-09C0-1433-51B4-7A32FDAF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24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A4EC98-72D3-B64F-A67B-06802D2A14B7}"/>
              </a:ext>
            </a:extLst>
          </p:cNvPr>
          <p:cNvGrpSpPr/>
          <p:nvPr/>
        </p:nvGrpSpPr>
        <p:grpSpPr>
          <a:xfrm>
            <a:off x="8594465" y="1138808"/>
            <a:ext cx="455215" cy="3956789"/>
            <a:chOff x="3257803" y="1810467"/>
            <a:chExt cx="455215" cy="395678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250D5-6CE0-6924-6D88-B3855086A8F3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10" y="1810467"/>
              <a:ext cx="0" cy="39567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7F37F89B-E509-6AA8-3E76-47FA264050C8}"/>
                </a:ext>
              </a:extLst>
            </p:cNvPr>
            <p:cNvSpPr/>
            <p:nvPr/>
          </p:nvSpPr>
          <p:spPr>
            <a:xfrm>
              <a:off x="3257803" y="3550076"/>
              <a:ext cx="455215" cy="477571"/>
            </a:xfrm>
            <a:prstGeom prst="chevron">
              <a:avLst/>
            </a:prstGeom>
            <a:solidFill>
              <a:schemeClr val="tx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63EA82-2FBE-C35B-61F8-A601D820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04" y="4102101"/>
            <a:ext cx="3896164" cy="19480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BF25FB-674F-41A7-F759-6E53325865FF}"/>
              </a:ext>
            </a:extLst>
          </p:cNvPr>
          <p:cNvSpPr/>
          <p:nvPr/>
        </p:nvSpPr>
        <p:spPr>
          <a:xfrm>
            <a:off x="3441700" y="4102100"/>
            <a:ext cx="737645" cy="1948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 descr="Ein Bild, das Text enthält.&#10;&#10;Description automatically generated">
            <a:extLst>
              <a:ext uri="{FF2B5EF4-FFF2-40B4-BE49-F238E27FC236}">
                <a16:creationId xmlns:a16="http://schemas.microsoft.com/office/drawing/2014/main" id="{3091BB48-F855-2EAB-B8C9-9F6D8F838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t="15261" r="12276" b="15416"/>
          <a:stretch/>
        </p:blipFill>
        <p:spPr>
          <a:xfrm>
            <a:off x="4953000" y="2028824"/>
            <a:ext cx="3263900" cy="256857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A6DE00D-A4F2-DB9D-B8D6-A6FD7543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6821" r="5951" b="6580"/>
          <a:stretch/>
        </p:blipFill>
        <p:spPr bwMode="auto">
          <a:xfrm>
            <a:off x="282961" y="184222"/>
            <a:ext cx="3896164" cy="26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r Verbinder 27">
            <a:extLst>
              <a:ext uri="{FF2B5EF4-FFF2-40B4-BE49-F238E27FC236}">
                <a16:creationId xmlns:a16="http://schemas.microsoft.com/office/drawing/2014/main" id="{DC53EE78-399F-4445-B413-0CBE9C209D7B}"/>
              </a:ext>
            </a:extLst>
          </p:cNvPr>
          <p:cNvCxnSpPr>
            <a:cxnSpLocks/>
          </p:cNvCxnSpPr>
          <p:nvPr/>
        </p:nvCxnSpPr>
        <p:spPr>
          <a:xfrm flipV="1">
            <a:off x="4179125" y="1310536"/>
            <a:ext cx="2440750" cy="3986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27">
            <a:extLst>
              <a:ext uri="{FF2B5EF4-FFF2-40B4-BE49-F238E27FC236}">
                <a16:creationId xmlns:a16="http://schemas.microsoft.com/office/drawing/2014/main" id="{993BB8BF-7F02-AA1D-332A-5EC0F6876F3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79345" y="5076141"/>
            <a:ext cx="2405605" cy="0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27">
            <a:extLst>
              <a:ext uri="{FF2B5EF4-FFF2-40B4-BE49-F238E27FC236}">
                <a16:creationId xmlns:a16="http://schemas.microsoft.com/office/drawing/2014/main" id="{F8B8AC4A-2AFB-ED3F-E69A-78575724694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84950" y="4597399"/>
            <a:ext cx="0" cy="517526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7">
            <a:extLst>
              <a:ext uri="{FF2B5EF4-FFF2-40B4-BE49-F238E27FC236}">
                <a16:creationId xmlns:a16="http://schemas.microsoft.com/office/drawing/2014/main" id="{BD253CA2-F234-5153-5BB4-11CCD4FE308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83207" y="1310536"/>
            <a:ext cx="1743" cy="718288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122A067-026B-A122-A632-32784300F4B3}"/>
              </a:ext>
            </a:extLst>
          </p:cNvPr>
          <p:cNvSpPr/>
          <p:nvPr/>
        </p:nvSpPr>
        <p:spPr>
          <a:xfrm>
            <a:off x="3797301" y="2420045"/>
            <a:ext cx="388204" cy="45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AFB962-BBAD-4685-E5CF-AF9FFD7577A3}"/>
              </a:ext>
            </a:extLst>
          </p:cNvPr>
          <p:cNvGrpSpPr/>
          <p:nvPr/>
        </p:nvGrpSpPr>
        <p:grpSpPr>
          <a:xfrm>
            <a:off x="9151280" y="2387805"/>
            <a:ext cx="2641597" cy="1458795"/>
            <a:chOff x="9151280" y="1437102"/>
            <a:chExt cx="2641597" cy="145879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016D86-4CF1-C1AB-5E35-A6D7751B0815}"/>
                </a:ext>
              </a:extLst>
            </p:cNvPr>
            <p:cNvSpPr txBox="1"/>
            <p:nvPr/>
          </p:nvSpPr>
          <p:spPr>
            <a:xfrm>
              <a:off x="9151280" y="1437102"/>
              <a:ext cx="2641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Recommended Users;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C8D163-2A26-4A3B-B8AD-CD7526DF0489}"/>
                </a:ext>
              </a:extLst>
            </p:cNvPr>
            <p:cNvSpPr txBox="1"/>
            <p:nvPr/>
          </p:nvSpPr>
          <p:spPr>
            <a:xfrm>
              <a:off x="9151280" y="1972567"/>
              <a:ext cx="12319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0" i="0" dirty="0">
                  <a:effectLst/>
                  <a:latin typeface="Courier New" panose="02070309020205020404" pitchFamily="49" charset="0"/>
                </a:rPr>
                <a:t>1: 0.25</a:t>
              </a:r>
            </a:p>
            <a:p>
              <a:r>
                <a:rPr lang="de-DE" b="0" i="0" dirty="0">
                  <a:effectLst/>
                  <a:latin typeface="Courier New" panose="02070309020205020404" pitchFamily="49" charset="0"/>
                </a:rPr>
                <a:t>2: 0.14</a:t>
              </a:r>
            </a:p>
            <a:p>
              <a:r>
                <a:rPr lang="de-DE" b="0" i="0" dirty="0">
                  <a:effectLst/>
                  <a:latin typeface="Courier New" panose="02070309020205020404" pitchFamily="49" charset="0"/>
                </a:rPr>
                <a:t>3: 0.07</a:t>
              </a:r>
              <a:endParaRPr lang="de-DE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32198F-359D-F7CB-C6C2-AB9873448099}"/>
              </a:ext>
            </a:extLst>
          </p:cNvPr>
          <p:cNvSpPr txBox="1"/>
          <p:nvPr/>
        </p:nvSpPr>
        <p:spPr>
          <a:xfrm>
            <a:off x="4970040" y="1034239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Graph 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575D37-7F10-8DC2-BE2D-B76DD21393E5}"/>
              </a:ext>
            </a:extLst>
          </p:cNvPr>
          <p:cNvSpPr txBox="1"/>
          <p:nvPr/>
        </p:nvSpPr>
        <p:spPr>
          <a:xfrm>
            <a:off x="4827341" y="5076140"/>
            <a:ext cx="142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/>
              <a:t>Personalization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82423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D41A846F-DE53-53EE-6AB0-5D9510192272}"/>
              </a:ext>
            </a:extLst>
          </p:cNvPr>
          <p:cNvSpPr/>
          <p:nvPr/>
        </p:nvSpPr>
        <p:spPr>
          <a:xfrm>
            <a:off x="108488" y="0"/>
            <a:ext cx="11592732" cy="610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05A5F-09C0-1433-51B4-7A32FDAF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25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A4EC98-72D3-B64F-A67B-06802D2A14B7}"/>
              </a:ext>
            </a:extLst>
          </p:cNvPr>
          <p:cNvGrpSpPr/>
          <p:nvPr/>
        </p:nvGrpSpPr>
        <p:grpSpPr>
          <a:xfrm>
            <a:off x="8594465" y="1138808"/>
            <a:ext cx="455215" cy="3956789"/>
            <a:chOff x="3257803" y="1810467"/>
            <a:chExt cx="455215" cy="395678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250D5-6CE0-6924-6D88-B3855086A8F3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10" y="1810467"/>
              <a:ext cx="0" cy="39567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7F37F89B-E509-6AA8-3E76-47FA264050C8}"/>
                </a:ext>
              </a:extLst>
            </p:cNvPr>
            <p:cNvSpPr/>
            <p:nvPr/>
          </p:nvSpPr>
          <p:spPr>
            <a:xfrm>
              <a:off x="3257803" y="3550076"/>
              <a:ext cx="455215" cy="477571"/>
            </a:xfrm>
            <a:prstGeom prst="chevron">
              <a:avLst/>
            </a:prstGeom>
            <a:solidFill>
              <a:schemeClr val="tx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63EA82-2FBE-C35B-61F8-A601D820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04" y="4102101"/>
            <a:ext cx="3896164" cy="19480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BF25FB-674F-41A7-F759-6E53325865FF}"/>
              </a:ext>
            </a:extLst>
          </p:cNvPr>
          <p:cNvSpPr/>
          <p:nvPr/>
        </p:nvSpPr>
        <p:spPr>
          <a:xfrm>
            <a:off x="3441700" y="4102100"/>
            <a:ext cx="737645" cy="1948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 descr="Ein Bild, das Text enthält.&#10;&#10;Description automatically generated">
            <a:extLst>
              <a:ext uri="{FF2B5EF4-FFF2-40B4-BE49-F238E27FC236}">
                <a16:creationId xmlns:a16="http://schemas.microsoft.com/office/drawing/2014/main" id="{3091BB48-F855-2EAB-B8C9-9F6D8F838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t="15261" r="12276" b="15416"/>
          <a:stretch/>
        </p:blipFill>
        <p:spPr>
          <a:xfrm>
            <a:off x="4794290" y="1768997"/>
            <a:ext cx="3590059" cy="2825251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A6DE00D-A4F2-DB9D-B8D6-A6FD7543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6821" r="5951" b="6580"/>
          <a:stretch/>
        </p:blipFill>
        <p:spPr bwMode="auto">
          <a:xfrm>
            <a:off x="-4187853" y="1729889"/>
            <a:ext cx="3896164" cy="26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r Verbinder 27">
            <a:extLst>
              <a:ext uri="{FF2B5EF4-FFF2-40B4-BE49-F238E27FC236}">
                <a16:creationId xmlns:a16="http://schemas.microsoft.com/office/drawing/2014/main" id="{DC53EE78-399F-4445-B413-0CBE9C209D7B}"/>
              </a:ext>
            </a:extLst>
          </p:cNvPr>
          <p:cNvCxnSpPr>
            <a:cxnSpLocks/>
          </p:cNvCxnSpPr>
          <p:nvPr/>
        </p:nvCxnSpPr>
        <p:spPr>
          <a:xfrm flipV="1">
            <a:off x="4179125" y="1310536"/>
            <a:ext cx="2440750" cy="3986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27">
            <a:extLst>
              <a:ext uri="{FF2B5EF4-FFF2-40B4-BE49-F238E27FC236}">
                <a16:creationId xmlns:a16="http://schemas.microsoft.com/office/drawing/2014/main" id="{993BB8BF-7F02-AA1D-332A-5EC0F6876F3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79345" y="5076141"/>
            <a:ext cx="2405605" cy="0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27">
            <a:extLst>
              <a:ext uri="{FF2B5EF4-FFF2-40B4-BE49-F238E27FC236}">
                <a16:creationId xmlns:a16="http://schemas.microsoft.com/office/drawing/2014/main" id="{F8B8AC4A-2AFB-ED3F-E69A-78575724694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84950" y="4594248"/>
            <a:ext cx="4370" cy="501349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7">
            <a:extLst>
              <a:ext uri="{FF2B5EF4-FFF2-40B4-BE49-F238E27FC236}">
                <a16:creationId xmlns:a16="http://schemas.microsoft.com/office/drawing/2014/main" id="{BD253CA2-F234-5153-5BB4-11CCD4FE308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84950" y="1314522"/>
            <a:ext cx="4370" cy="454475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122A067-026B-A122-A632-32784300F4B3}"/>
              </a:ext>
            </a:extLst>
          </p:cNvPr>
          <p:cNvSpPr/>
          <p:nvPr/>
        </p:nvSpPr>
        <p:spPr>
          <a:xfrm>
            <a:off x="-679131" y="3852017"/>
            <a:ext cx="388204" cy="45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AFB962-BBAD-4685-E5CF-AF9FFD7577A3}"/>
              </a:ext>
            </a:extLst>
          </p:cNvPr>
          <p:cNvGrpSpPr/>
          <p:nvPr/>
        </p:nvGrpSpPr>
        <p:grpSpPr>
          <a:xfrm>
            <a:off x="9151280" y="2387805"/>
            <a:ext cx="2641597" cy="1551128"/>
            <a:chOff x="9151280" y="1437102"/>
            <a:chExt cx="2641597" cy="15511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016D86-4CF1-C1AB-5E35-A6D7751B0815}"/>
                </a:ext>
              </a:extLst>
            </p:cNvPr>
            <p:cNvSpPr txBox="1"/>
            <p:nvPr/>
          </p:nvSpPr>
          <p:spPr>
            <a:xfrm>
              <a:off x="9151280" y="1437102"/>
              <a:ext cx="26415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Recommended Users: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C8D163-2A26-4A3B-B8AD-CD7526DF0489}"/>
                </a:ext>
              </a:extLst>
            </p:cNvPr>
            <p:cNvSpPr txBox="1"/>
            <p:nvPr/>
          </p:nvSpPr>
          <p:spPr>
            <a:xfrm>
              <a:off x="9151280" y="1972567"/>
              <a:ext cx="220251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000" b="0" i="0" dirty="0">
                  <a:effectLst/>
                  <a:latin typeface="Courier New" panose="02070309020205020404" pitchFamily="49" charset="0"/>
                </a:rPr>
                <a:t>1: 0.25</a:t>
              </a:r>
            </a:p>
            <a:p>
              <a:r>
                <a:rPr lang="de-DE" sz="2000" b="0" i="0" dirty="0">
                  <a:effectLst/>
                  <a:latin typeface="Courier New" panose="02070309020205020404" pitchFamily="49" charset="0"/>
                </a:rPr>
                <a:t>2: 0.14</a:t>
              </a:r>
            </a:p>
            <a:p>
              <a:r>
                <a:rPr lang="de-DE" sz="2000" b="0" i="0" dirty="0">
                  <a:effectLst/>
                  <a:latin typeface="Courier New" panose="02070309020205020404" pitchFamily="49" charset="0"/>
                </a:rPr>
                <a:t>3: 0.07</a:t>
              </a:r>
              <a:endParaRPr lang="de-DE" sz="2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32198F-359D-F7CB-C6C2-AB9873448099}"/>
              </a:ext>
            </a:extLst>
          </p:cNvPr>
          <p:cNvSpPr txBox="1"/>
          <p:nvPr/>
        </p:nvSpPr>
        <p:spPr>
          <a:xfrm>
            <a:off x="4904384" y="912645"/>
            <a:ext cx="149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Graph 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575D37-7F10-8DC2-BE2D-B76DD21393E5}"/>
              </a:ext>
            </a:extLst>
          </p:cNvPr>
          <p:cNvSpPr txBox="1"/>
          <p:nvPr/>
        </p:nvSpPr>
        <p:spPr>
          <a:xfrm>
            <a:off x="4717617" y="5076141"/>
            <a:ext cx="186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 err="1"/>
              <a:t>Personalization</a:t>
            </a:r>
            <a:endParaRPr lang="de-DE" i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B021C6-4516-B43A-3046-72D29EB27F1C}"/>
              </a:ext>
            </a:extLst>
          </p:cNvPr>
          <p:cNvSpPr>
            <a:spLocks noChangeAspect="1"/>
          </p:cNvSpPr>
          <p:nvPr/>
        </p:nvSpPr>
        <p:spPr>
          <a:xfrm>
            <a:off x="1828834" y="760256"/>
            <a:ext cx="547614" cy="5476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D005E4-4E77-4548-1F09-727C3308D00C}"/>
              </a:ext>
            </a:extLst>
          </p:cNvPr>
          <p:cNvSpPr>
            <a:spLocks noChangeAspect="1"/>
          </p:cNvSpPr>
          <p:nvPr/>
        </p:nvSpPr>
        <p:spPr>
          <a:xfrm>
            <a:off x="567238" y="1712872"/>
            <a:ext cx="547614" cy="5476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37A95-8B2C-2E63-DCC6-D9277A115904}"/>
              </a:ext>
            </a:extLst>
          </p:cNvPr>
          <p:cNvSpPr>
            <a:spLocks noChangeAspect="1"/>
          </p:cNvSpPr>
          <p:nvPr/>
        </p:nvSpPr>
        <p:spPr>
          <a:xfrm>
            <a:off x="1839730" y="2975466"/>
            <a:ext cx="547614" cy="5476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782763-C72F-D99F-CE07-3815447CB903}"/>
              </a:ext>
            </a:extLst>
          </p:cNvPr>
          <p:cNvSpPr>
            <a:spLocks noChangeAspect="1"/>
          </p:cNvSpPr>
          <p:nvPr/>
        </p:nvSpPr>
        <p:spPr>
          <a:xfrm>
            <a:off x="3101326" y="1718906"/>
            <a:ext cx="547614" cy="5476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ysClr val="windowText" lastClr="000000"/>
                </a:solidFill>
              </a:rPr>
              <a:t>4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7297AA8-5A2E-D230-A8AB-B8B4E8D558E0}"/>
              </a:ext>
            </a:extLst>
          </p:cNvPr>
          <p:cNvCxnSpPr>
            <a:cxnSpLocks/>
            <a:stCxn id="5" idx="7"/>
            <a:endCxn id="3" idx="2"/>
          </p:cNvCxnSpPr>
          <p:nvPr/>
        </p:nvCxnSpPr>
        <p:spPr>
          <a:xfrm flipV="1">
            <a:off x="1034656" y="1034063"/>
            <a:ext cx="794178" cy="75900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E57C0C4-1732-1EBE-BD83-DE7264912FCA}"/>
              </a:ext>
            </a:extLst>
          </p:cNvPr>
          <p:cNvCxnSpPr>
            <a:cxnSpLocks/>
            <a:stCxn id="9" idx="7"/>
            <a:endCxn id="15" idx="3"/>
          </p:cNvCxnSpPr>
          <p:nvPr/>
        </p:nvCxnSpPr>
        <p:spPr>
          <a:xfrm flipV="1">
            <a:off x="2307148" y="2186324"/>
            <a:ext cx="874374" cy="86933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EA202D-4127-CB20-FBD5-4C3E6F2CA07B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1034656" y="2180290"/>
            <a:ext cx="885270" cy="875372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E70F7E0-66DE-51C5-6D95-7E253AE32051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2376448" y="1034063"/>
            <a:ext cx="805074" cy="765039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DAA08D-D2D8-D235-AE26-DF08CADCA8FE}"/>
              </a:ext>
            </a:extLst>
          </p:cNvPr>
          <p:cNvCxnSpPr>
            <a:cxnSpLocks/>
            <a:stCxn id="3" idx="4"/>
            <a:endCxn id="9" idx="0"/>
          </p:cNvCxnSpPr>
          <p:nvPr/>
        </p:nvCxnSpPr>
        <p:spPr>
          <a:xfrm>
            <a:off x="2102641" y="1307870"/>
            <a:ext cx="10896" cy="1667596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073BEEA-0A52-7180-28E3-3940DCEA01F4}"/>
              </a:ext>
            </a:extLst>
          </p:cNvPr>
          <p:cNvSpPr>
            <a:spLocks noChangeAspect="1"/>
          </p:cNvSpPr>
          <p:nvPr/>
        </p:nvSpPr>
        <p:spPr>
          <a:xfrm>
            <a:off x="3101326" y="2975466"/>
            <a:ext cx="547614" cy="547614"/>
          </a:xfrm>
          <a:prstGeom prst="ellipse">
            <a:avLst/>
          </a:prstGeom>
          <a:solidFill>
            <a:srgbClr val="2B6A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E0D4208A-740E-2182-4C75-9A4E7E9DB8A8}"/>
              </a:ext>
            </a:extLst>
          </p:cNvPr>
          <p:cNvCxnSpPr>
            <a:cxnSpLocks/>
            <a:stCxn id="15" idx="4"/>
            <a:endCxn id="61" idx="0"/>
          </p:cNvCxnSpPr>
          <p:nvPr/>
        </p:nvCxnSpPr>
        <p:spPr>
          <a:xfrm>
            <a:off x="3375133" y="2266520"/>
            <a:ext cx="0" cy="708946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F4071841-860C-95C7-4D2A-9369628C9A90}"/>
              </a:ext>
            </a:extLst>
          </p:cNvPr>
          <p:cNvSpPr txBox="1"/>
          <p:nvPr/>
        </p:nvSpPr>
        <p:spPr>
          <a:xfrm>
            <a:off x="284704" y="73557"/>
            <a:ext cx="9883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 err="1"/>
              <a:t>Which</a:t>
            </a:r>
            <a:r>
              <a:rPr lang="de-DE" sz="3200" b="1" dirty="0"/>
              <a:t> </a:t>
            </a:r>
            <a:r>
              <a:rPr lang="de-DE" sz="3200" b="1" dirty="0" err="1"/>
              <a:t>user</a:t>
            </a:r>
            <a:r>
              <a:rPr lang="de-DE" sz="3200" b="1" dirty="0"/>
              <a:t> </a:t>
            </a:r>
            <a:r>
              <a:rPr lang="de-DE" sz="3200" b="1" dirty="0" err="1"/>
              <a:t>should</a:t>
            </a:r>
            <a:r>
              <a:rPr lang="de-DE" sz="3200" b="1" dirty="0"/>
              <a:t> </a:t>
            </a:r>
            <a:r>
              <a:rPr lang="de-DE" sz="3200" b="1" dirty="0" err="1"/>
              <a:t>be</a:t>
            </a:r>
            <a:r>
              <a:rPr lang="de-DE" sz="3200" b="1" dirty="0"/>
              <a:t> </a:t>
            </a:r>
            <a:r>
              <a:rPr lang="de-DE" sz="3200" b="1" dirty="0" err="1"/>
              <a:t>recommended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</a:t>
            </a:r>
            <a:r>
              <a:rPr lang="de-DE" sz="3200" b="1" dirty="0" err="1"/>
              <a:t>user</a:t>
            </a:r>
            <a:r>
              <a:rPr lang="de-DE" sz="3200" b="1" dirty="0"/>
              <a:t> 5?</a:t>
            </a:r>
          </a:p>
        </p:txBody>
      </p:sp>
    </p:spTree>
    <p:extLst>
      <p:ext uri="{BB962C8B-B14F-4D97-AF65-F5344CB8AC3E}">
        <p14:creationId xmlns:p14="http://schemas.microsoft.com/office/powerpoint/2010/main" val="1657541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098FB-A077-3070-4AF5-35844E70F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26</a:t>
            </a:fld>
            <a:endParaRPr lang="de-DE"/>
          </a:p>
        </p:txBody>
      </p:sp>
      <p:pic>
        <p:nvPicPr>
          <p:cNvPr id="5122" name="Picture 2" descr="Мем: &quot;Recommender System Cython, Linear Alegbra&quot; - Все шаблоны - Meme -arsenal.com">
            <a:extLst>
              <a:ext uri="{FF2B5EF4-FFF2-40B4-BE49-F238E27FC236}">
                <a16:creationId xmlns:a16="http://schemas.microsoft.com/office/drawing/2014/main" id="{B46E4A86-2E83-671E-70C6-4DF18FDC2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6"/>
          <a:stretch/>
        </p:blipFill>
        <p:spPr bwMode="auto">
          <a:xfrm>
            <a:off x="3230563" y="136525"/>
            <a:ext cx="573087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300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7ECDA-CAF4-4E64-BF22-9C1CA46A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pic>
        <p:nvPicPr>
          <p:cNvPr id="6" name="Inhaltsplatzhalter 5" descr="Kundenbewertung">
            <a:extLst>
              <a:ext uri="{FF2B5EF4-FFF2-40B4-BE49-F238E27FC236}">
                <a16:creationId xmlns:a16="http://schemas.microsoft.com/office/drawing/2014/main" id="{C9C1471F-73DA-4C5E-9D30-F04C3E8B8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5996" y="1508996"/>
            <a:ext cx="3840008" cy="384000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421113-4CC0-41A9-8EA8-BF6DF4DC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27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CE1279-E946-C633-5F07-ACD70475B9E2}"/>
              </a:ext>
            </a:extLst>
          </p:cNvPr>
          <p:cNvSpPr/>
          <p:nvPr/>
        </p:nvSpPr>
        <p:spPr>
          <a:xfrm>
            <a:off x="671333" y="185195"/>
            <a:ext cx="8518966" cy="578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47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13557-0313-7A1C-E243-62701FBF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28</a:t>
            </a:fld>
            <a:endParaRPr lang="de-DE"/>
          </a:p>
        </p:txBody>
      </p:sp>
      <p:pic>
        <p:nvPicPr>
          <p:cNvPr id="7170" name="Picture 2" descr="Me and my friend after our powerpoint presentation _ - ) | Stupid funny  memes, Really funny memes, Stupid memes">
            <a:extLst>
              <a:ext uri="{FF2B5EF4-FFF2-40B4-BE49-F238E27FC236}">
                <a16:creationId xmlns:a16="http://schemas.microsoft.com/office/drawing/2014/main" id="{B74DEA27-48DA-A307-39A0-16CEDCE80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"/>
          <a:stretch/>
        </p:blipFill>
        <p:spPr bwMode="auto">
          <a:xfrm>
            <a:off x="3911600" y="395306"/>
            <a:ext cx="4368799" cy="542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A0D26E0-19B7-B8DD-498A-48DB21EE16DA}"/>
              </a:ext>
            </a:extLst>
          </p:cNvPr>
          <p:cNvSpPr/>
          <p:nvPr/>
        </p:nvSpPr>
        <p:spPr>
          <a:xfrm>
            <a:off x="3379807" y="185195"/>
            <a:ext cx="5810491" cy="578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16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D958E0-D529-4C30-8D73-F8444A71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3</a:t>
            </a:fld>
            <a:endParaRPr lang="de-DE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E490C5C-1088-4AAA-B624-44CC9AFA2455}"/>
              </a:ext>
            </a:extLst>
          </p:cNvPr>
          <p:cNvSpPr txBox="1"/>
          <p:nvPr/>
        </p:nvSpPr>
        <p:spPr>
          <a:xfrm>
            <a:off x="2870200" y="825500"/>
            <a:ext cx="645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/>
              <a:t>Coin2Gether</a:t>
            </a:r>
          </a:p>
          <a:p>
            <a:pPr algn="ctr"/>
            <a:r>
              <a:rPr lang="de-DE" sz="4000" dirty="0"/>
              <a:t>in</a:t>
            </a:r>
          </a:p>
          <a:p>
            <a:pPr algn="ctr"/>
            <a:r>
              <a:rPr lang="de-DE" sz="4000" dirty="0">
                <a:solidFill>
                  <a:srgbClr val="FF0000"/>
                </a:solidFill>
              </a:rPr>
              <a:t>78</a:t>
            </a:r>
          </a:p>
          <a:p>
            <a:pPr algn="ctr"/>
            <a:r>
              <a:rPr lang="de-DE" sz="4000" dirty="0"/>
              <a:t>Sekunden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13E1C5D-5500-4D0C-BE4A-4F1DB75E9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69" y="3530200"/>
            <a:ext cx="2253463" cy="22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0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8C18FA-C3ED-4D44-EA81-3CCBEE6C1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7000" contras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7377-85EA-30CD-8ACF-08A956BE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4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AA1E3-2AA7-CC02-859A-263528F9BFAD}"/>
              </a:ext>
            </a:extLst>
          </p:cNvPr>
          <p:cNvSpPr txBox="1"/>
          <p:nvPr/>
        </p:nvSpPr>
        <p:spPr>
          <a:xfrm flipH="1">
            <a:off x="-132660" y="2497976"/>
            <a:ext cx="12457321" cy="1862048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>
            <a:defPPr>
              <a:defRPr lang="de-DE"/>
            </a:defPPr>
            <a:lvl1pPr algn="ctr">
              <a:defRPr sz="115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sz="9600" dirty="0">
                <a:latin typeface="OCR A Extended" panose="02010509020102010303" pitchFamily="50" charset="0"/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229447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C8817-CD74-28A2-72F1-DE403AC3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5</a:t>
            </a:fld>
            <a:endParaRPr lang="de-DE"/>
          </a:p>
        </p:txBody>
      </p:sp>
      <p:pic>
        <p:nvPicPr>
          <p:cNvPr id="3074" name="Picture 2" descr="Why you shouldn't be testing your bot on your own | by Talwinder Kaur  Bharaj | Chatbots Magazine">
            <a:extLst>
              <a:ext uri="{FF2B5EF4-FFF2-40B4-BE49-F238E27FC236}">
                <a16:creationId xmlns:a16="http://schemas.microsoft.com/office/drawing/2014/main" id="{4A7522C3-2453-601B-F15F-D6CF3678C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4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70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4724-4D4C-FD7B-2CFB-16646151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b="0" i="0" u="none" strike="noStrike" baseline="0" dirty="0">
                <a:solidFill>
                  <a:srgbClr val="000000"/>
                </a:solidFill>
                <a:latin typeface="AAAAAF+HelveticaNeue-Medium"/>
              </a:rPr>
              <a:t>Question </a:t>
            </a:r>
            <a:r>
              <a:rPr lang="de-DE" sz="4400" b="0" i="0" u="none" strike="noStrike" baseline="0" dirty="0" err="1">
                <a:solidFill>
                  <a:srgbClr val="000000"/>
                </a:solidFill>
                <a:latin typeface="AAAAAF+HelveticaNeue-Medium"/>
              </a:rPr>
              <a:t>Answering</a:t>
            </a:r>
            <a:r>
              <a:rPr lang="de-DE" sz="4400" b="0" i="0" u="none" strike="noStrike" baseline="0" dirty="0">
                <a:solidFill>
                  <a:srgbClr val="000000"/>
                </a:solidFill>
                <a:latin typeface="AAAAAF+HelveticaNeue-Medium"/>
              </a:rPr>
              <a:t> vs. Chatbots 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E0812-E844-3912-3766-C0687A6E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6</a:t>
            </a:fld>
            <a:endParaRPr lang="de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6040C4-E9D4-55D0-0B8A-CF52B68BD372}"/>
              </a:ext>
            </a:extLst>
          </p:cNvPr>
          <p:cNvGrpSpPr/>
          <p:nvPr/>
        </p:nvGrpSpPr>
        <p:grpSpPr>
          <a:xfrm>
            <a:off x="7151119" y="1915885"/>
            <a:ext cx="4040188" cy="3260951"/>
            <a:chOff x="6096000" y="1915885"/>
            <a:chExt cx="4040188" cy="3260951"/>
          </a:xfrm>
        </p:grpSpPr>
        <p:sp>
          <p:nvSpPr>
            <p:cNvPr id="13" name="Rechteck 16">
              <a:extLst>
                <a:ext uri="{FF2B5EF4-FFF2-40B4-BE49-F238E27FC236}">
                  <a16:creationId xmlns:a16="http://schemas.microsoft.com/office/drawing/2014/main" id="{06445BAE-005B-2E30-36F4-0ECD6E810BCE}"/>
                </a:ext>
              </a:extLst>
            </p:cNvPr>
            <p:cNvSpPr/>
            <p:nvPr/>
          </p:nvSpPr>
          <p:spPr>
            <a:xfrm>
              <a:off x="6260080" y="2646726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/>
                <a:t>Kann mehr Fragen beantworten</a:t>
              </a:r>
            </a:p>
          </p:txBody>
        </p:sp>
        <p:sp>
          <p:nvSpPr>
            <p:cNvPr id="14" name="Rechteck 16">
              <a:extLst>
                <a:ext uri="{FF2B5EF4-FFF2-40B4-BE49-F238E27FC236}">
                  <a16:creationId xmlns:a16="http://schemas.microsoft.com/office/drawing/2014/main" id="{9A397CBD-803A-B8FC-D6DB-5622D97B90DF}"/>
                </a:ext>
              </a:extLst>
            </p:cNvPr>
            <p:cNvSpPr/>
            <p:nvPr/>
          </p:nvSpPr>
          <p:spPr>
            <a:xfrm>
              <a:off x="6260080" y="3490687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/>
                <a:t>Es ist nicht auf ein Themengebiet beschränkt</a:t>
              </a:r>
            </a:p>
          </p:txBody>
        </p:sp>
        <p:sp>
          <p:nvSpPr>
            <p:cNvPr id="15" name="Rechteck 16">
              <a:extLst>
                <a:ext uri="{FF2B5EF4-FFF2-40B4-BE49-F238E27FC236}">
                  <a16:creationId xmlns:a16="http://schemas.microsoft.com/office/drawing/2014/main" id="{DE6F371F-8E6C-A81A-0BB2-4EB46BD3F9BC}"/>
                </a:ext>
              </a:extLst>
            </p:cNvPr>
            <p:cNvSpPr/>
            <p:nvPr/>
          </p:nvSpPr>
          <p:spPr>
            <a:xfrm>
              <a:off x="6260080" y="4334648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/>
                <a:t>Hohe Interaktivität</a:t>
              </a:r>
            </a:p>
          </p:txBody>
        </p:sp>
        <p:sp>
          <p:nvSpPr>
            <p:cNvPr id="17" name="Rechteck 23">
              <a:extLst>
                <a:ext uri="{FF2B5EF4-FFF2-40B4-BE49-F238E27FC236}">
                  <a16:creationId xmlns:a16="http://schemas.microsoft.com/office/drawing/2014/main" id="{23FF7C36-2C34-BEE1-03CF-C9122455212F}"/>
                </a:ext>
              </a:extLst>
            </p:cNvPr>
            <p:cNvSpPr/>
            <p:nvPr/>
          </p:nvSpPr>
          <p:spPr>
            <a:xfrm>
              <a:off x="6096000" y="1915885"/>
              <a:ext cx="4040188" cy="3260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3DE1C2-327F-62F1-8C34-4BC87F7CF7E6}"/>
                </a:ext>
              </a:extLst>
            </p:cNvPr>
            <p:cNvSpPr txBox="1"/>
            <p:nvPr/>
          </p:nvSpPr>
          <p:spPr>
            <a:xfrm>
              <a:off x="7179923" y="2061526"/>
              <a:ext cx="1872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/>
                <a:t>Chatbots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680912-CCD0-76AB-663E-D8EA2DE1D562}"/>
              </a:ext>
            </a:extLst>
          </p:cNvPr>
          <p:cNvGrpSpPr/>
          <p:nvPr/>
        </p:nvGrpSpPr>
        <p:grpSpPr>
          <a:xfrm>
            <a:off x="1000693" y="1915885"/>
            <a:ext cx="4040188" cy="3260951"/>
            <a:chOff x="836613" y="1915886"/>
            <a:chExt cx="4040188" cy="3260951"/>
          </a:xfrm>
        </p:grpSpPr>
        <p:sp>
          <p:nvSpPr>
            <p:cNvPr id="10" name="Rechteck 16">
              <a:extLst>
                <a:ext uri="{FF2B5EF4-FFF2-40B4-BE49-F238E27FC236}">
                  <a16:creationId xmlns:a16="http://schemas.microsoft.com/office/drawing/2014/main" id="{E075584C-C22C-4566-7A24-084C64F63B86}"/>
                </a:ext>
              </a:extLst>
            </p:cNvPr>
            <p:cNvSpPr/>
            <p:nvPr/>
          </p:nvSpPr>
          <p:spPr>
            <a:xfrm>
              <a:off x="1000693" y="2646726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/>
                <a:t>QA-Modelle haben Fragenpool</a:t>
              </a:r>
            </a:p>
          </p:txBody>
        </p:sp>
        <p:sp>
          <p:nvSpPr>
            <p:cNvPr id="11" name="Rechteck 16">
              <a:extLst>
                <a:ext uri="{FF2B5EF4-FFF2-40B4-BE49-F238E27FC236}">
                  <a16:creationId xmlns:a16="http://schemas.microsoft.com/office/drawing/2014/main" id="{20AD34D1-0544-9D28-2CA7-FCA092D3E102}"/>
                </a:ext>
              </a:extLst>
            </p:cNvPr>
            <p:cNvSpPr/>
            <p:nvPr/>
          </p:nvSpPr>
          <p:spPr>
            <a:xfrm>
              <a:off x="1000693" y="3490687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/>
                <a:t>Bezogen auf einen Themenbereich</a:t>
              </a:r>
            </a:p>
          </p:txBody>
        </p:sp>
        <p:sp>
          <p:nvSpPr>
            <p:cNvPr id="12" name="Rechteck 16">
              <a:extLst>
                <a:ext uri="{FF2B5EF4-FFF2-40B4-BE49-F238E27FC236}">
                  <a16:creationId xmlns:a16="http://schemas.microsoft.com/office/drawing/2014/main" id="{DA38C232-2526-9491-7D93-1B033B9C5E2E}"/>
                </a:ext>
              </a:extLst>
            </p:cNvPr>
            <p:cNvSpPr/>
            <p:nvPr/>
          </p:nvSpPr>
          <p:spPr>
            <a:xfrm>
              <a:off x="1000693" y="4334648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/>
                <a:t>geringe Interaktivität</a:t>
              </a:r>
            </a:p>
          </p:txBody>
        </p:sp>
        <p:sp>
          <p:nvSpPr>
            <p:cNvPr id="16" name="Rechteck 23">
              <a:extLst>
                <a:ext uri="{FF2B5EF4-FFF2-40B4-BE49-F238E27FC236}">
                  <a16:creationId xmlns:a16="http://schemas.microsoft.com/office/drawing/2014/main" id="{B68ADF77-8876-BAD7-1DE9-28DB1F9B7D1A}"/>
                </a:ext>
              </a:extLst>
            </p:cNvPr>
            <p:cNvSpPr/>
            <p:nvPr/>
          </p:nvSpPr>
          <p:spPr>
            <a:xfrm>
              <a:off x="836613" y="1915886"/>
              <a:ext cx="4040188" cy="3260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D05FB3-00C7-B7AC-A6D5-EF4AC4094D9E}"/>
                </a:ext>
              </a:extLst>
            </p:cNvPr>
            <p:cNvSpPr txBox="1"/>
            <p:nvPr/>
          </p:nvSpPr>
          <p:spPr>
            <a:xfrm>
              <a:off x="858839" y="2061526"/>
              <a:ext cx="399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/>
                <a:t>Question </a:t>
              </a:r>
              <a:r>
                <a:rPr lang="de-DE" sz="2800" b="1" dirty="0" err="1"/>
                <a:t>Answering</a:t>
              </a:r>
              <a:endParaRPr lang="de-DE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99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D8A87-BD35-373D-A21C-BAF41EA2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BERT</a:t>
            </a:r>
          </a:p>
        </p:txBody>
      </p:sp>
      <p:pic>
        <p:nvPicPr>
          <p:cNvPr id="2052" name="Picture 4" descr="A Gentle Introduction to implementing BERT using Hugging Face! | by Rajat  Bhatnagar | Analytics Vidhya | Medium">
            <a:extLst>
              <a:ext uri="{FF2B5EF4-FFF2-40B4-BE49-F238E27FC236}">
                <a16:creationId xmlns:a16="http://schemas.microsoft.com/office/drawing/2014/main" id="{47A1A2A4-6583-67D8-8C47-17C7961C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556850"/>
            <a:ext cx="407670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BB42484-E35E-6B92-6B70-ACE483BD8E35}"/>
              </a:ext>
            </a:extLst>
          </p:cNvPr>
          <p:cNvGrpSpPr/>
          <p:nvPr/>
        </p:nvGrpSpPr>
        <p:grpSpPr>
          <a:xfrm>
            <a:off x="838200" y="1543050"/>
            <a:ext cx="6581208" cy="4495800"/>
            <a:chOff x="1000692" y="1543050"/>
            <a:chExt cx="7114608" cy="4495800"/>
          </a:xfrm>
        </p:grpSpPr>
        <p:sp>
          <p:nvSpPr>
            <p:cNvPr id="7" name="Rechteck 16">
              <a:extLst>
                <a:ext uri="{FF2B5EF4-FFF2-40B4-BE49-F238E27FC236}">
                  <a16:creationId xmlns:a16="http://schemas.microsoft.com/office/drawing/2014/main" id="{B6246A3E-5DE9-E2F1-936D-273A302FDA11}"/>
                </a:ext>
              </a:extLst>
            </p:cNvPr>
            <p:cNvSpPr/>
            <p:nvPr/>
          </p:nvSpPr>
          <p:spPr>
            <a:xfrm>
              <a:off x="1289630" y="2646725"/>
              <a:ext cx="6536733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bg1"/>
                  </a:solidFill>
                </a:rPr>
                <a:t>Basiert auf Transformer-Sprachmodellen</a:t>
              </a:r>
            </a:p>
          </p:txBody>
        </p:sp>
        <p:sp>
          <p:nvSpPr>
            <p:cNvPr id="8" name="Rechteck 16">
              <a:extLst>
                <a:ext uri="{FF2B5EF4-FFF2-40B4-BE49-F238E27FC236}">
                  <a16:creationId xmlns:a16="http://schemas.microsoft.com/office/drawing/2014/main" id="{F1AE7642-C7DE-9453-0251-B58979D4F421}"/>
                </a:ext>
              </a:extLst>
            </p:cNvPr>
            <p:cNvSpPr/>
            <p:nvPr/>
          </p:nvSpPr>
          <p:spPr>
            <a:xfrm>
              <a:off x="1289630" y="3490686"/>
              <a:ext cx="6536733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bg1"/>
                  </a:solidFill>
                </a:rPr>
                <a:t>Eingaben werden Bidirektional verarbeitet</a:t>
              </a:r>
            </a:p>
          </p:txBody>
        </p:sp>
        <p:sp>
          <p:nvSpPr>
            <p:cNvPr id="9" name="Rechteck 16">
              <a:extLst>
                <a:ext uri="{FF2B5EF4-FFF2-40B4-BE49-F238E27FC236}">
                  <a16:creationId xmlns:a16="http://schemas.microsoft.com/office/drawing/2014/main" id="{5B8E46D2-C405-B0A1-4CBB-B701EBF0C975}"/>
                </a:ext>
              </a:extLst>
            </p:cNvPr>
            <p:cNvSpPr/>
            <p:nvPr/>
          </p:nvSpPr>
          <p:spPr>
            <a:xfrm>
              <a:off x="1289630" y="4334647"/>
              <a:ext cx="6536733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bg1"/>
                  </a:solidFill>
                </a:rPr>
                <a:t>Texte werden von beiden Seiten analysiert</a:t>
              </a:r>
            </a:p>
          </p:txBody>
        </p:sp>
        <p:sp>
          <p:nvSpPr>
            <p:cNvPr id="10" name="Rechteck 23">
              <a:extLst>
                <a:ext uri="{FF2B5EF4-FFF2-40B4-BE49-F238E27FC236}">
                  <a16:creationId xmlns:a16="http://schemas.microsoft.com/office/drawing/2014/main" id="{0FBA28FF-8139-C172-8487-A5E18FDC657F}"/>
                </a:ext>
              </a:extLst>
            </p:cNvPr>
            <p:cNvSpPr/>
            <p:nvPr/>
          </p:nvSpPr>
          <p:spPr>
            <a:xfrm>
              <a:off x="1000692" y="1543050"/>
              <a:ext cx="7114608" cy="44958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D78DCE-C090-F892-8945-AFCA65F58D4A}"/>
                </a:ext>
              </a:extLst>
            </p:cNvPr>
            <p:cNvSpPr txBox="1"/>
            <p:nvPr/>
          </p:nvSpPr>
          <p:spPr>
            <a:xfrm>
              <a:off x="1039831" y="1642425"/>
              <a:ext cx="70363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/>
                <a:t>Bidirectional</a:t>
              </a:r>
              <a:r>
                <a:rPr lang="de-DE" sz="2800" b="1" dirty="0"/>
                <a:t> Encoder </a:t>
              </a:r>
              <a:r>
                <a:rPr lang="de-DE" sz="2800" b="1" dirty="0" err="1"/>
                <a:t>Representations</a:t>
              </a:r>
              <a:r>
                <a:rPr lang="de-DE" sz="2800" b="1" dirty="0"/>
                <a:t> </a:t>
              </a:r>
              <a:r>
                <a:rPr lang="de-DE" sz="2800" b="1" dirty="0" err="1"/>
                <a:t>from</a:t>
              </a:r>
              <a:r>
                <a:rPr lang="de-DE" sz="2800" b="1" dirty="0"/>
                <a:t> Transformers </a:t>
              </a:r>
            </a:p>
          </p:txBody>
        </p:sp>
        <p:sp>
          <p:nvSpPr>
            <p:cNvPr id="12" name="Rechteck 16">
              <a:extLst>
                <a:ext uri="{FF2B5EF4-FFF2-40B4-BE49-F238E27FC236}">
                  <a16:creationId xmlns:a16="http://schemas.microsoft.com/office/drawing/2014/main" id="{655326F8-4D34-5C27-C0F5-688B0D7C5137}"/>
                </a:ext>
              </a:extLst>
            </p:cNvPr>
            <p:cNvSpPr/>
            <p:nvPr/>
          </p:nvSpPr>
          <p:spPr>
            <a:xfrm>
              <a:off x="1289630" y="5215575"/>
              <a:ext cx="6536733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bg1"/>
                  </a:solidFill>
                </a:rPr>
                <a:t>BERT-Modelle bestehen aus </a:t>
              </a:r>
              <a:r>
                <a:rPr lang="de-DE" b="1" dirty="0" err="1">
                  <a:solidFill>
                    <a:schemeClr val="bg1"/>
                  </a:solidFill>
                </a:rPr>
                <a:t>DNN´s</a:t>
              </a:r>
              <a:endParaRPr lang="de-DE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198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7F1B3-0709-76DF-2676-0B0A72BD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5005" y="3064982"/>
            <a:ext cx="2213963" cy="728036"/>
          </a:xfrm>
        </p:spPr>
        <p:txBody>
          <a:bodyPr>
            <a:normAutofit fontScale="85000" lnSpcReduction="10000"/>
          </a:bodyPr>
          <a:lstStyle/>
          <a:p>
            <a:r>
              <a:rPr lang="de-DE" sz="3200" dirty="0"/>
              <a:t>Rule </a:t>
            </a:r>
            <a:r>
              <a:rPr lang="de-DE" sz="3200" dirty="0" err="1"/>
              <a:t>based</a:t>
            </a:r>
            <a:endParaRPr lang="de-DE" sz="32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940C54-9F19-4957-8CF6-C56922FF1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68704" y="3064982"/>
            <a:ext cx="2769080" cy="728036"/>
          </a:xfrm>
        </p:spPr>
        <p:txBody>
          <a:bodyPr>
            <a:normAutofit fontScale="85000" lnSpcReduction="10000"/>
          </a:bodyPr>
          <a:lstStyle/>
          <a:p>
            <a:r>
              <a:rPr lang="de-DE" sz="3200" dirty="0"/>
              <a:t>Pattern </a:t>
            </a:r>
            <a:r>
              <a:rPr lang="de-DE" sz="3200" dirty="0" err="1"/>
              <a:t>action</a:t>
            </a:r>
            <a:endParaRPr lang="de-DE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D89388-7BB0-45F8-CA75-D986DBEA3974}"/>
              </a:ext>
            </a:extLst>
          </p:cNvPr>
          <p:cNvGrpSpPr/>
          <p:nvPr/>
        </p:nvGrpSpPr>
        <p:grpSpPr>
          <a:xfrm>
            <a:off x="2219384" y="529750"/>
            <a:ext cx="7518400" cy="5392100"/>
            <a:chOff x="2336800" y="732950"/>
            <a:chExt cx="7518400" cy="53921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F2AA70-1824-C008-955B-3818A3BBB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800" y="732950"/>
              <a:ext cx="7518400" cy="539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B2E1974E-1F54-318F-C314-44C3642A76BD}"/>
                </a:ext>
              </a:extLst>
            </p:cNvPr>
            <p:cNvSpPr/>
            <p:nvPr/>
          </p:nvSpPr>
          <p:spPr>
            <a:xfrm>
              <a:off x="5518030" y="3230082"/>
              <a:ext cx="577970" cy="728036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64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C599A-1CE9-1675-08B6-D03A718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Intent</a:t>
            </a:r>
            <a:r>
              <a:rPr lang="de-DE"/>
              <a:t> Classification</a:t>
            </a:r>
            <a:endParaRPr lang="de-DE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811AE2-3CC5-E628-339C-E1DF2EC566F2}"/>
              </a:ext>
            </a:extLst>
          </p:cNvPr>
          <p:cNvGrpSpPr/>
          <p:nvPr/>
        </p:nvGrpSpPr>
        <p:grpSpPr>
          <a:xfrm>
            <a:off x="1392747" y="3329206"/>
            <a:ext cx="9406506" cy="2446565"/>
            <a:chOff x="1783214" y="3329206"/>
            <a:chExt cx="9406506" cy="24465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9CE3AD-0D83-E17C-EC58-DA106606956A}"/>
                </a:ext>
              </a:extLst>
            </p:cNvPr>
            <p:cNvGrpSpPr/>
            <p:nvPr/>
          </p:nvGrpSpPr>
          <p:grpSpPr>
            <a:xfrm>
              <a:off x="1783214" y="3329206"/>
              <a:ext cx="4040188" cy="2446565"/>
              <a:chOff x="838200" y="2449285"/>
              <a:chExt cx="4040188" cy="2446565"/>
            </a:xfrm>
          </p:grpSpPr>
          <p:sp>
            <p:nvSpPr>
              <p:cNvPr id="5" name="Rechteck 16">
                <a:extLst>
                  <a:ext uri="{FF2B5EF4-FFF2-40B4-BE49-F238E27FC236}">
                    <a16:creationId xmlns:a16="http://schemas.microsoft.com/office/drawing/2014/main" id="{D602EAE5-CE93-C17B-4569-2887A5A3626A}"/>
                  </a:ext>
                </a:extLst>
              </p:cNvPr>
              <p:cNvSpPr/>
              <p:nvPr/>
            </p:nvSpPr>
            <p:spPr>
              <a:xfrm>
                <a:off x="1002280" y="3180125"/>
                <a:ext cx="3712029" cy="720000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/>
                  <a:t>Existierender Text</a:t>
                </a:r>
              </a:p>
            </p:txBody>
          </p:sp>
          <p:sp>
            <p:nvSpPr>
              <p:cNvPr id="6" name="Rechteck 16">
                <a:extLst>
                  <a:ext uri="{FF2B5EF4-FFF2-40B4-BE49-F238E27FC236}">
                    <a16:creationId xmlns:a16="http://schemas.microsoft.com/office/drawing/2014/main" id="{F06AFB3E-7607-F74F-C764-D14B96200F3E}"/>
                  </a:ext>
                </a:extLst>
              </p:cNvPr>
              <p:cNvSpPr/>
              <p:nvPr/>
            </p:nvSpPr>
            <p:spPr>
              <a:xfrm>
                <a:off x="1002280" y="4024086"/>
                <a:ext cx="3712029" cy="720000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/>
                  <a:t>Wird nach Ziel des Users klassifiziert</a:t>
                </a:r>
              </a:p>
            </p:txBody>
          </p:sp>
          <p:sp>
            <p:nvSpPr>
              <p:cNvPr id="8" name="Rechteck 23">
                <a:extLst>
                  <a:ext uri="{FF2B5EF4-FFF2-40B4-BE49-F238E27FC236}">
                    <a16:creationId xmlns:a16="http://schemas.microsoft.com/office/drawing/2014/main" id="{BEE3FA2F-B188-D75E-B589-C89235A35DB5}"/>
                  </a:ext>
                </a:extLst>
              </p:cNvPr>
              <p:cNvSpPr/>
              <p:nvPr/>
            </p:nvSpPr>
            <p:spPr>
              <a:xfrm>
                <a:off x="838200" y="2449285"/>
                <a:ext cx="4040188" cy="244656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7C6DC0-4AA7-579D-DE49-DA982B9B35F7}"/>
                  </a:ext>
                </a:extLst>
              </p:cNvPr>
              <p:cNvSpPr txBox="1"/>
              <p:nvPr/>
            </p:nvSpPr>
            <p:spPr>
              <a:xfrm>
                <a:off x="860426" y="2594925"/>
                <a:ext cx="399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800" b="1" dirty="0"/>
                  <a:t>Question </a:t>
                </a:r>
                <a:r>
                  <a:rPr lang="de-DE" sz="2800" b="1" dirty="0" err="1"/>
                  <a:t>Answering</a:t>
                </a:r>
                <a:endParaRPr lang="de-DE" sz="2800" b="1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11838-24D6-37C4-CCAB-9F8BC6020D58}"/>
                </a:ext>
              </a:extLst>
            </p:cNvPr>
            <p:cNvGrpSpPr/>
            <p:nvPr/>
          </p:nvGrpSpPr>
          <p:grpSpPr>
            <a:xfrm>
              <a:off x="7149532" y="3329206"/>
              <a:ext cx="4040188" cy="2446565"/>
              <a:chOff x="5293520" y="2449285"/>
              <a:chExt cx="4040188" cy="2446565"/>
            </a:xfrm>
          </p:grpSpPr>
          <p:sp>
            <p:nvSpPr>
              <p:cNvPr id="11" name="Rechteck 16">
                <a:extLst>
                  <a:ext uri="{FF2B5EF4-FFF2-40B4-BE49-F238E27FC236}">
                    <a16:creationId xmlns:a16="http://schemas.microsoft.com/office/drawing/2014/main" id="{E25B93F4-1810-F4A5-73BB-143E6D31526B}"/>
                  </a:ext>
                </a:extLst>
              </p:cNvPr>
              <p:cNvSpPr/>
              <p:nvPr/>
            </p:nvSpPr>
            <p:spPr>
              <a:xfrm>
                <a:off x="5457600" y="3180125"/>
                <a:ext cx="3712029" cy="720000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/>
                  <a:t>Aufbau des Gespräches</a:t>
                </a:r>
              </a:p>
            </p:txBody>
          </p:sp>
          <p:sp>
            <p:nvSpPr>
              <p:cNvPr id="12" name="Rechteck 16">
                <a:extLst>
                  <a:ext uri="{FF2B5EF4-FFF2-40B4-BE49-F238E27FC236}">
                    <a16:creationId xmlns:a16="http://schemas.microsoft.com/office/drawing/2014/main" id="{F9245EBC-A2BF-E222-EE8B-1B39F14E1F45}"/>
                  </a:ext>
                </a:extLst>
              </p:cNvPr>
              <p:cNvSpPr/>
              <p:nvPr/>
            </p:nvSpPr>
            <p:spPr>
              <a:xfrm>
                <a:off x="5457600" y="4024086"/>
                <a:ext cx="3712029" cy="720000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/>
                  <a:t>Regeln für Dialog</a:t>
                </a:r>
              </a:p>
            </p:txBody>
          </p:sp>
          <p:sp>
            <p:nvSpPr>
              <p:cNvPr id="14" name="Rechteck 23">
                <a:extLst>
                  <a:ext uri="{FF2B5EF4-FFF2-40B4-BE49-F238E27FC236}">
                    <a16:creationId xmlns:a16="http://schemas.microsoft.com/office/drawing/2014/main" id="{CAF49A53-6B31-2B99-8DAF-0E7C82E0DE29}"/>
                  </a:ext>
                </a:extLst>
              </p:cNvPr>
              <p:cNvSpPr/>
              <p:nvPr/>
            </p:nvSpPr>
            <p:spPr>
              <a:xfrm>
                <a:off x="5293520" y="2449285"/>
                <a:ext cx="4040188" cy="244656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079436-6488-AA6C-F1A0-B314F8FD4D18}"/>
                  </a:ext>
                </a:extLst>
              </p:cNvPr>
              <p:cNvSpPr txBox="1"/>
              <p:nvPr/>
            </p:nvSpPr>
            <p:spPr>
              <a:xfrm>
                <a:off x="5315746" y="2594925"/>
                <a:ext cx="399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800" b="1" dirty="0" err="1"/>
                  <a:t>Dialogue</a:t>
                </a:r>
                <a:r>
                  <a:rPr lang="de-DE" sz="2800" b="1" dirty="0"/>
                  <a:t> Policy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25A7D8F-9200-B28D-B5C9-C51C0CDF258C}"/>
              </a:ext>
            </a:extLst>
          </p:cNvPr>
          <p:cNvSpPr/>
          <p:nvPr/>
        </p:nvSpPr>
        <p:spPr>
          <a:xfrm>
            <a:off x="3812237" y="1724865"/>
            <a:ext cx="4417364" cy="8717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Ziel wird definiert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Bot führt Dialog zu dem definierten Ziel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5" name="Graphic 24" descr="Erhobene Hand mit einfarbiger Füllung">
            <a:extLst>
              <a:ext uri="{FF2B5EF4-FFF2-40B4-BE49-F238E27FC236}">
                <a16:creationId xmlns:a16="http://schemas.microsoft.com/office/drawing/2014/main" id="{5127D706-F47F-5699-DBE8-15281599F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001660">
            <a:off x="2456875" y="2152493"/>
            <a:ext cx="1320418" cy="1320418"/>
          </a:xfrm>
          <a:prstGeom prst="rect">
            <a:avLst/>
          </a:prstGeom>
        </p:spPr>
      </p:pic>
      <p:pic>
        <p:nvPicPr>
          <p:cNvPr id="26" name="Graphic 25" descr="Erhobene Hand mit einfarbiger Füllung">
            <a:extLst>
              <a:ext uri="{FF2B5EF4-FFF2-40B4-BE49-F238E27FC236}">
                <a16:creationId xmlns:a16="http://schemas.microsoft.com/office/drawing/2014/main" id="{FBB2A708-9AF1-7F44-8941-3A068071C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598340" flipH="1">
            <a:off x="8414710" y="2152492"/>
            <a:ext cx="1320418" cy="132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048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1819</Words>
  <Application>Microsoft Macintosh PowerPoint</Application>
  <PresentationFormat>Breitbild</PresentationFormat>
  <Paragraphs>423</Paragraphs>
  <Slides>28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28</vt:i4>
      </vt:variant>
    </vt:vector>
  </HeadingPairs>
  <TitlesOfParts>
    <vt:vector size="43" baseType="lpstr">
      <vt:lpstr>AAAAAF+HelveticaNeue-Medium</vt:lpstr>
      <vt:lpstr>Arial</vt:lpstr>
      <vt:lpstr>Calibri</vt:lpstr>
      <vt:lpstr>Calibri Light</vt:lpstr>
      <vt:lpstr>Cambria Math</vt:lpstr>
      <vt:lpstr>Courier New</vt:lpstr>
      <vt:lpstr>OCR A Extended</vt:lpstr>
      <vt:lpstr>Wingdings</vt:lpstr>
      <vt:lpstr>1_Office</vt:lpstr>
      <vt:lpstr>2_Office</vt:lpstr>
      <vt:lpstr>3_Office</vt:lpstr>
      <vt:lpstr>4_Office</vt:lpstr>
      <vt:lpstr>5_Office</vt:lpstr>
      <vt:lpstr>6_Office</vt:lpstr>
      <vt:lpstr>7_Office</vt:lpstr>
      <vt:lpstr>C2G Goes AI</vt:lpstr>
      <vt:lpstr>Idee</vt:lpstr>
      <vt:lpstr>PowerPoint-Präsentation</vt:lpstr>
      <vt:lpstr>PowerPoint-Präsentation</vt:lpstr>
      <vt:lpstr>PowerPoint-Präsentation</vt:lpstr>
      <vt:lpstr>Question Answering vs. Chatbots </vt:lpstr>
      <vt:lpstr>BERT</vt:lpstr>
      <vt:lpstr>PowerPoint-Präsentation</vt:lpstr>
      <vt:lpstr>Intent Classification</vt:lpstr>
      <vt:lpstr>Vorgehen</vt:lpstr>
      <vt:lpstr>Aufbau des Chatbots</vt:lpstr>
      <vt:lpstr>Ergebnisse des Chatbots</vt:lpstr>
      <vt:lpstr>Ergebnisse des Chatbots</vt:lpstr>
      <vt:lpstr>Backend</vt:lpstr>
      <vt:lpstr>Ausblick für den Chatbot</vt:lpstr>
      <vt:lpstr>PowerPoint-Präsentation</vt:lpstr>
      <vt:lpstr>PowerPoint-Präsentation</vt:lpstr>
      <vt:lpstr>Was ist das Ziel eines Empfehlungssystems?</vt:lpstr>
      <vt:lpstr>Collaborative Filtering – Deep Dive</vt:lpstr>
      <vt:lpstr>PowerPoint-Präsentation</vt:lpstr>
      <vt:lpstr>Wie findet man relevante Nutzer?</vt:lpstr>
      <vt:lpstr>PageRank – Deep Dive</vt:lpstr>
      <vt:lpstr>Lösungsvorschlag</vt:lpstr>
      <vt:lpstr>PowerPoint-Präsentation</vt:lpstr>
      <vt:lpstr>PowerPoint-Präsentation</vt:lpstr>
      <vt:lpstr>PowerPoint-Präsentation</vt:lpstr>
      <vt:lpstr>Diskussion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 Loading Analysis</dc:title>
  <dc:creator>Ron Robin Holzapfel</dc:creator>
  <cp:lastModifiedBy>Bastian Berle</cp:lastModifiedBy>
  <cp:revision>143</cp:revision>
  <dcterms:created xsi:type="dcterms:W3CDTF">2021-11-09T19:39:34Z</dcterms:created>
  <dcterms:modified xsi:type="dcterms:W3CDTF">2023-03-20T12:19:19Z</dcterms:modified>
</cp:coreProperties>
</file>